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sldIdLst>
    <p:sldId id="259" r:id="rId5"/>
  </p:sldIdLst>
  <p:sldSz cx="30248225" cy="43205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2F"/>
    <a:srgbClr val="008189"/>
    <a:srgbClr val="BD4E4C"/>
    <a:srgbClr val="28C9D6"/>
    <a:srgbClr val="E4E4E4"/>
    <a:srgbClr val="0020E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44A3F-89B6-4F7B-A9EA-579E0F9DE44A}" v="1" dt="2021-07-02T03:29:21.839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18"/>
    <p:restoredTop sz="94680"/>
  </p:normalViewPr>
  <p:slideViewPr>
    <p:cSldViewPr snapToGrid="0" snapToObjects="1">
      <p:cViewPr>
        <p:scale>
          <a:sx n="66" d="100"/>
          <a:sy n="66" d="100"/>
        </p:scale>
        <p:origin x="-1638" y="-12486"/>
      </p:cViewPr>
      <p:guideLst>
        <p:guide orient="horz" pos="13608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yca" userId="da6fa18b-1b63-4de9-bbc2-6ead3c60b397" providerId="ADAL" clId="{1CA44A3F-89B6-4F7B-A9EA-579E0F9DE44A}"/>
    <pc:docChg chg="modSld">
      <pc:chgData name="Jessyca" userId="da6fa18b-1b63-4de9-bbc2-6ead3c60b397" providerId="ADAL" clId="{1CA44A3F-89B6-4F7B-A9EA-579E0F9DE44A}" dt="2021-07-02T03:29:21.839" v="0" actId="478"/>
      <pc:docMkLst>
        <pc:docMk/>
      </pc:docMkLst>
      <pc:sldChg chg="delSp">
        <pc:chgData name="Jessyca" userId="da6fa18b-1b63-4de9-bbc2-6ead3c60b397" providerId="ADAL" clId="{1CA44A3F-89B6-4F7B-A9EA-579E0F9DE44A}" dt="2021-07-02T03:29:21.839" v="0" actId="478"/>
        <pc:sldMkLst>
          <pc:docMk/>
          <pc:sldMk cId="0" sldId="256"/>
        </pc:sldMkLst>
        <pc:spChg chg="del">
          <ac:chgData name="Jessyca" userId="da6fa18b-1b63-4de9-bbc2-6ead3c60b397" providerId="ADAL" clId="{1CA44A3F-89B6-4F7B-A9EA-579E0F9DE44A}" dt="2021-07-02T03:29:21.839" v="0" actId="478"/>
          <ac:spMkLst>
            <pc:docMk/>
            <pc:sldMk cId="0" sldId="256"/>
            <ac:spMk id="29" creationId="{F455DC9A-7C62-094B-B29D-FAEC2194BE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17" y="13421684"/>
            <a:ext cx="25710991" cy="926116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7234" y="24483060"/>
            <a:ext cx="21173758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12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3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4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74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8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09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6AC9E-B358-AE4F-AC14-53FD87D4E57A}" type="datetimeFigureOut">
              <a:rPr lang="en-US" altLang="en-US" smtClean="0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3D03C-BA27-1C42-BB1D-689870B4A6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61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30E82-B711-CF4F-9394-FADABCAD96BE}" type="datetimeFigureOut">
              <a:rPr lang="en-US" altLang="en-US" smtClean="0"/>
              <a:pPr>
                <a:defRPr/>
              </a:pPr>
              <a:t>9/2/2021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ECE6C-6898-3943-8946-6FB19323D2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23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29963" y="1730223"/>
            <a:ext cx="6805851" cy="3686461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411" y="1730223"/>
            <a:ext cx="19913415" cy="3686461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1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8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1" y="27763479"/>
            <a:ext cx="25710991" cy="8581070"/>
          </a:xfrm>
        </p:spPr>
        <p:txBody>
          <a:bodyPr anchor="t"/>
          <a:lstStyle>
            <a:lvl1pPr algn="l">
              <a:defRPr sz="13232" b="1" cap="all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401" y="18312294"/>
            <a:ext cx="25710991" cy="9451176"/>
          </a:xfrm>
        </p:spPr>
        <p:txBody>
          <a:bodyPr anchor="b"/>
          <a:lstStyle>
            <a:lvl1pPr marL="0" indent="0">
              <a:buNone/>
              <a:defRPr sz="6616">
                <a:solidFill>
                  <a:schemeClr val="tx1">
                    <a:tint val="75000"/>
                  </a:schemeClr>
                </a:solidFill>
              </a:defRPr>
            </a:lvl1pPr>
            <a:lvl2pPr marL="151241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2pPr>
            <a:lvl3pPr marL="3024835" indent="0">
              <a:buNone/>
              <a:defRPr sz="5293">
                <a:solidFill>
                  <a:schemeClr val="tx1">
                    <a:tint val="75000"/>
                  </a:schemeClr>
                </a:solidFill>
              </a:defRPr>
            </a:lvl3pPr>
            <a:lvl4pPr marL="4537253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4pPr>
            <a:lvl5pPr marL="6049670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5pPr>
            <a:lvl6pPr marL="7562088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6pPr>
            <a:lvl7pPr marL="9074506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7pPr>
            <a:lvl8pPr marL="10586923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8pPr>
            <a:lvl9pPr marL="12099341" indent="0">
              <a:buNone/>
              <a:defRPr sz="46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35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411" y="10081268"/>
            <a:ext cx="13359633" cy="28513565"/>
          </a:xfrm>
        </p:spPr>
        <p:txBody>
          <a:bodyPr/>
          <a:lstStyle>
            <a:lvl1pPr>
              <a:defRPr sz="9262"/>
            </a:lvl1pPr>
            <a:lvl2pPr>
              <a:defRPr sz="7939"/>
            </a:lvl2pPr>
            <a:lvl3pPr>
              <a:defRPr sz="6616"/>
            </a:lvl3pPr>
            <a:lvl4pPr>
              <a:defRPr sz="5954"/>
            </a:lvl4pPr>
            <a:lvl5pPr>
              <a:defRPr sz="5954"/>
            </a:lvl5pPr>
            <a:lvl6pPr>
              <a:defRPr sz="5954"/>
            </a:lvl6pPr>
            <a:lvl7pPr>
              <a:defRPr sz="5954"/>
            </a:lvl7pPr>
            <a:lvl8pPr>
              <a:defRPr sz="5954"/>
            </a:lvl8pPr>
            <a:lvl9pPr>
              <a:defRPr sz="59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76181" y="10081268"/>
            <a:ext cx="13359633" cy="28513565"/>
          </a:xfrm>
        </p:spPr>
        <p:txBody>
          <a:bodyPr/>
          <a:lstStyle>
            <a:lvl1pPr>
              <a:defRPr sz="9262"/>
            </a:lvl1pPr>
            <a:lvl2pPr>
              <a:defRPr sz="7939"/>
            </a:lvl2pPr>
            <a:lvl3pPr>
              <a:defRPr sz="6616"/>
            </a:lvl3pPr>
            <a:lvl4pPr>
              <a:defRPr sz="5954"/>
            </a:lvl4pPr>
            <a:lvl5pPr>
              <a:defRPr sz="5954"/>
            </a:lvl5pPr>
            <a:lvl6pPr>
              <a:defRPr sz="5954"/>
            </a:lvl6pPr>
            <a:lvl7pPr>
              <a:defRPr sz="5954"/>
            </a:lvl7pPr>
            <a:lvl8pPr>
              <a:defRPr sz="5954"/>
            </a:lvl8pPr>
            <a:lvl9pPr>
              <a:defRPr sz="5954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1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9671214"/>
            <a:ext cx="13364886" cy="4030505"/>
          </a:xfrm>
        </p:spPr>
        <p:txBody>
          <a:bodyPr anchor="b"/>
          <a:lstStyle>
            <a:lvl1pPr marL="0" indent="0">
              <a:buNone/>
              <a:defRPr sz="7939" b="1"/>
            </a:lvl1pPr>
            <a:lvl2pPr marL="1512418" indent="0">
              <a:buNone/>
              <a:defRPr sz="6616" b="1"/>
            </a:lvl2pPr>
            <a:lvl3pPr marL="3024835" indent="0">
              <a:buNone/>
              <a:defRPr sz="5954" b="1"/>
            </a:lvl3pPr>
            <a:lvl4pPr marL="4537253" indent="0">
              <a:buNone/>
              <a:defRPr sz="5293" b="1"/>
            </a:lvl4pPr>
            <a:lvl5pPr marL="6049670" indent="0">
              <a:buNone/>
              <a:defRPr sz="5293" b="1"/>
            </a:lvl5pPr>
            <a:lvl6pPr marL="7562088" indent="0">
              <a:buNone/>
              <a:defRPr sz="5293" b="1"/>
            </a:lvl6pPr>
            <a:lvl7pPr marL="9074506" indent="0">
              <a:buNone/>
              <a:defRPr sz="5293" b="1"/>
            </a:lvl7pPr>
            <a:lvl8pPr marL="10586923" indent="0">
              <a:buNone/>
              <a:defRPr sz="5293" b="1"/>
            </a:lvl8pPr>
            <a:lvl9pPr marL="12099341" indent="0">
              <a:buNone/>
              <a:defRPr sz="529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411" y="13701711"/>
            <a:ext cx="13364886" cy="24893114"/>
          </a:xfrm>
        </p:spPr>
        <p:txBody>
          <a:bodyPr/>
          <a:lstStyle>
            <a:lvl1pPr>
              <a:defRPr sz="7939"/>
            </a:lvl1pPr>
            <a:lvl2pPr>
              <a:defRPr sz="6616"/>
            </a:lvl2pPr>
            <a:lvl3pPr>
              <a:defRPr sz="5954"/>
            </a:lvl3pPr>
            <a:lvl4pPr>
              <a:defRPr sz="5293"/>
            </a:lvl4pPr>
            <a:lvl5pPr>
              <a:defRPr sz="5293"/>
            </a:lvl5pPr>
            <a:lvl6pPr>
              <a:defRPr sz="5293"/>
            </a:lvl6pPr>
            <a:lvl7pPr>
              <a:defRPr sz="5293"/>
            </a:lvl7pPr>
            <a:lvl8pPr>
              <a:defRPr sz="5293"/>
            </a:lvl8pPr>
            <a:lvl9pPr>
              <a:defRPr sz="529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5683" y="9671214"/>
            <a:ext cx="13370136" cy="4030505"/>
          </a:xfrm>
        </p:spPr>
        <p:txBody>
          <a:bodyPr anchor="b"/>
          <a:lstStyle>
            <a:lvl1pPr marL="0" indent="0">
              <a:buNone/>
              <a:defRPr sz="7939" b="1"/>
            </a:lvl1pPr>
            <a:lvl2pPr marL="1512418" indent="0">
              <a:buNone/>
              <a:defRPr sz="6616" b="1"/>
            </a:lvl2pPr>
            <a:lvl3pPr marL="3024835" indent="0">
              <a:buNone/>
              <a:defRPr sz="5954" b="1"/>
            </a:lvl3pPr>
            <a:lvl4pPr marL="4537253" indent="0">
              <a:buNone/>
              <a:defRPr sz="5293" b="1"/>
            </a:lvl4pPr>
            <a:lvl5pPr marL="6049670" indent="0">
              <a:buNone/>
              <a:defRPr sz="5293" b="1"/>
            </a:lvl5pPr>
            <a:lvl6pPr marL="7562088" indent="0">
              <a:buNone/>
              <a:defRPr sz="5293" b="1"/>
            </a:lvl6pPr>
            <a:lvl7pPr marL="9074506" indent="0">
              <a:buNone/>
              <a:defRPr sz="5293" b="1"/>
            </a:lvl7pPr>
            <a:lvl8pPr marL="10586923" indent="0">
              <a:buNone/>
              <a:defRPr sz="5293" b="1"/>
            </a:lvl8pPr>
            <a:lvl9pPr marL="12099341" indent="0">
              <a:buNone/>
              <a:defRPr sz="529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5683" y="13701711"/>
            <a:ext cx="13370136" cy="24893114"/>
          </a:xfrm>
        </p:spPr>
        <p:txBody>
          <a:bodyPr/>
          <a:lstStyle>
            <a:lvl1pPr>
              <a:defRPr sz="7939"/>
            </a:lvl1pPr>
            <a:lvl2pPr>
              <a:defRPr sz="6616"/>
            </a:lvl2pPr>
            <a:lvl3pPr>
              <a:defRPr sz="5954"/>
            </a:lvl3pPr>
            <a:lvl4pPr>
              <a:defRPr sz="5293"/>
            </a:lvl4pPr>
            <a:lvl5pPr>
              <a:defRPr sz="5293"/>
            </a:lvl5pPr>
            <a:lvl6pPr>
              <a:defRPr sz="5293"/>
            </a:lvl6pPr>
            <a:lvl7pPr>
              <a:defRPr sz="5293"/>
            </a:lvl7pPr>
            <a:lvl8pPr>
              <a:defRPr sz="5293"/>
            </a:lvl8pPr>
            <a:lvl9pPr>
              <a:defRPr sz="529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6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27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68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6" y="1720211"/>
            <a:ext cx="9951458" cy="7320919"/>
          </a:xfrm>
        </p:spPr>
        <p:txBody>
          <a:bodyPr anchor="b"/>
          <a:lstStyle>
            <a:lvl1pPr algn="l">
              <a:defRPr sz="6616" b="1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216" y="1720223"/>
            <a:ext cx="16909598" cy="36874614"/>
          </a:xfrm>
        </p:spPr>
        <p:txBody>
          <a:bodyPr/>
          <a:lstStyle>
            <a:lvl1pPr>
              <a:defRPr sz="10586"/>
            </a:lvl1pPr>
            <a:lvl2pPr>
              <a:defRPr sz="9262"/>
            </a:lvl2pPr>
            <a:lvl3pPr>
              <a:defRPr sz="7939"/>
            </a:lvl3pPr>
            <a:lvl4pPr>
              <a:defRPr sz="6616"/>
            </a:lvl4pPr>
            <a:lvl5pPr>
              <a:defRPr sz="6616"/>
            </a:lvl5pPr>
            <a:lvl6pPr>
              <a:defRPr sz="6616"/>
            </a:lvl6pPr>
            <a:lvl7pPr>
              <a:defRPr sz="6616"/>
            </a:lvl7pPr>
            <a:lvl8pPr>
              <a:defRPr sz="6616"/>
            </a:lvl8pPr>
            <a:lvl9pPr>
              <a:defRPr sz="661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16" y="9041143"/>
            <a:ext cx="9951458" cy="29553695"/>
          </a:xfrm>
        </p:spPr>
        <p:txBody>
          <a:bodyPr/>
          <a:lstStyle>
            <a:lvl1pPr marL="0" indent="0">
              <a:buNone/>
              <a:defRPr sz="4631"/>
            </a:lvl1pPr>
            <a:lvl2pPr marL="1512418" indent="0">
              <a:buNone/>
              <a:defRPr sz="3970"/>
            </a:lvl2pPr>
            <a:lvl3pPr marL="3024835" indent="0">
              <a:buNone/>
              <a:defRPr sz="3308"/>
            </a:lvl3pPr>
            <a:lvl4pPr marL="4537253" indent="0">
              <a:buNone/>
              <a:defRPr sz="2977"/>
            </a:lvl4pPr>
            <a:lvl5pPr marL="6049670" indent="0">
              <a:buNone/>
              <a:defRPr sz="2977"/>
            </a:lvl5pPr>
            <a:lvl6pPr marL="7562088" indent="0">
              <a:buNone/>
              <a:defRPr sz="2977"/>
            </a:lvl6pPr>
            <a:lvl7pPr marL="9074506" indent="0">
              <a:buNone/>
              <a:defRPr sz="2977"/>
            </a:lvl7pPr>
            <a:lvl8pPr marL="10586923" indent="0">
              <a:buNone/>
              <a:defRPr sz="2977"/>
            </a:lvl8pPr>
            <a:lvl9pPr marL="12099341" indent="0">
              <a:buNone/>
              <a:defRPr sz="29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1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864" y="30243780"/>
            <a:ext cx="18148935" cy="3570454"/>
          </a:xfrm>
        </p:spPr>
        <p:txBody>
          <a:bodyPr anchor="b"/>
          <a:lstStyle>
            <a:lvl1pPr algn="l">
              <a:defRPr sz="6616" b="1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8864" y="3860480"/>
            <a:ext cx="18148935" cy="25923240"/>
          </a:xfrm>
        </p:spPr>
        <p:txBody>
          <a:bodyPr/>
          <a:lstStyle>
            <a:lvl1pPr marL="0" indent="0">
              <a:buNone/>
              <a:defRPr sz="10586"/>
            </a:lvl1pPr>
            <a:lvl2pPr marL="1512418" indent="0">
              <a:buNone/>
              <a:defRPr sz="9262"/>
            </a:lvl2pPr>
            <a:lvl3pPr marL="3024835" indent="0">
              <a:buNone/>
              <a:defRPr sz="7939"/>
            </a:lvl3pPr>
            <a:lvl4pPr marL="4537253" indent="0">
              <a:buNone/>
              <a:defRPr sz="6616"/>
            </a:lvl4pPr>
            <a:lvl5pPr marL="6049670" indent="0">
              <a:buNone/>
              <a:defRPr sz="6616"/>
            </a:lvl5pPr>
            <a:lvl6pPr marL="7562088" indent="0">
              <a:buNone/>
              <a:defRPr sz="6616"/>
            </a:lvl6pPr>
            <a:lvl7pPr marL="9074506" indent="0">
              <a:buNone/>
              <a:defRPr sz="6616"/>
            </a:lvl7pPr>
            <a:lvl8pPr marL="10586923" indent="0">
              <a:buNone/>
              <a:defRPr sz="6616"/>
            </a:lvl8pPr>
            <a:lvl9pPr marL="12099341" indent="0">
              <a:buNone/>
              <a:defRPr sz="6616"/>
            </a:lvl9pPr>
          </a:lstStyle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864" y="33814229"/>
            <a:ext cx="18148935" cy="5070635"/>
          </a:xfrm>
        </p:spPr>
        <p:txBody>
          <a:bodyPr/>
          <a:lstStyle>
            <a:lvl1pPr marL="0" indent="0">
              <a:buNone/>
              <a:defRPr sz="4631"/>
            </a:lvl1pPr>
            <a:lvl2pPr marL="1512418" indent="0">
              <a:buNone/>
              <a:defRPr sz="3970"/>
            </a:lvl2pPr>
            <a:lvl3pPr marL="3024835" indent="0">
              <a:buNone/>
              <a:defRPr sz="3308"/>
            </a:lvl3pPr>
            <a:lvl4pPr marL="4537253" indent="0">
              <a:buNone/>
              <a:defRPr sz="2977"/>
            </a:lvl4pPr>
            <a:lvl5pPr marL="6049670" indent="0">
              <a:buNone/>
              <a:defRPr sz="2977"/>
            </a:lvl5pPr>
            <a:lvl6pPr marL="7562088" indent="0">
              <a:buNone/>
              <a:defRPr sz="2977"/>
            </a:lvl6pPr>
            <a:lvl7pPr marL="9074506" indent="0">
              <a:buNone/>
              <a:defRPr sz="2977"/>
            </a:lvl7pPr>
            <a:lvl8pPr marL="10586923" indent="0">
              <a:buNone/>
              <a:defRPr sz="2977"/>
            </a:lvl8pPr>
            <a:lvl9pPr marL="12099341" indent="0">
              <a:buNone/>
              <a:defRPr sz="29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99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2411" y="1730224"/>
            <a:ext cx="27223403" cy="720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10081268"/>
            <a:ext cx="27223403" cy="2851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2411" y="40045009"/>
            <a:ext cx="7057919" cy="2300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F8B6-E705-4D9A-80A2-CF88CBABC01D}" type="datetimeFigureOut">
              <a:rPr lang="en-AU" smtClean="0"/>
              <a:pPr/>
              <a:t>02/09/2021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4810" y="40045009"/>
            <a:ext cx="9578605" cy="2300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7895" y="40045009"/>
            <a:ext cx="7057919" cy="2300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E183-629E-4009-BE3A-299B0A2FB76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85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3024835" rtl="0" eaLnBrk="1" latinLnBrk="0" hangingPunct="1">
        <a:spcBef>
          <a:spcPct val="0"/>
        </a:spcBef>
        <a:buNone/>
        <a:defRPr sz="145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4313" indent="-1134313" algn="l" defTabSz="3024835" rtl="0" eaLnBrk="1" latinLnBrk="0" hangingPunct="1">
        <a:spcBef>
          <a:spcPct val="20000"/>
        </a:spcBef>
        <a:buFont typeface="Arial" pitchFamily="34" charset="0"/>
        <a:buChar char="•"/>
        <a:defRPr sz="10586" kern="1200">
          <a:solidFill>
            <a:schemeClr val="tx1"/>
          </a:solidFill>
          <a:latin typeface="+mn-lt"/>
          <a:ea typeface="+mn-ea"/>
          <a:cs typeface="+mn-cs"/>
        </a:defRPr>
      </a:lvl1pPr>
      <a:lvl2pPr marL="2457679" indent="-945261" algn="l" defTabSz="3024835" rtl="0" eaLnBrk="1" latinLnBrk="0" hangingPunct="1">
        <a:spcBef>
          <a:spcPct val="20000"/>
        </a:spcBef>
        <a:buFont typeface="Arial" pitchFamily="34" charset="0"/>
        <a:buChar char="–"/>
        <a:defRPr sz="9262" kern="1200">
          <a:solidFill>
            <a:schemeClr val="tx1"/>
          </a:solidFill>
          <a:latin typeface="+mn-lt"/>
          <a:ea typeface="+mn-ea"/>
          <a:cs typeface="+mn-cs"/>
        </a:defRPr>
      </a:lvl2pPr>
      <a:lvl3pPr marL="3781044" indent="-756209" algn="l" defTabSz="3024835" rtl="0" eaLnBrk="1" latinLnBrk="0" hangingPunct="1">
        <a:spcBef>
          <a:spcPct val="20000"/>
        </a:spcBef>
        <a:buFont typeface="Arial" pitchFamily="34" charset="0"/>
        <a:buChar char="•"/>
        <a:defRPr sz="7939" kern="1200">
          <a:solidFill>
            <a:schemeClr val="tx1"/>
          </a:solidFill>
          <a:latin typeface="+mn-lt"/>
          <a:ea typeface="+mn-ea"/>
          <a:cs typeface="+mn-cs"/>
        </a:defRPr>
      </a:lvl3pPr>
      <a:lvl4pPr marL="5293462" indent="-756209" algn="l" defTabSz="3024835" rtl="0" eaLnBrk="1" latinLnBrk="0" hangingPunct="1">
        <a:spcBef>
          <a:spcPct val="20000"/>
        </a:spcBef>
        <a:buFont typeface="Arial" pitchFamily="34" charset="0"/>
        <a:buChar char="–"/>
        <a:defRPr sz="6616" kern="1200">
          <a:solidFill>
            <a:schemeClr val="tx1"/>
          </a:solidFill>
          <a:latin typeface="+mn-lt"/>
          <a:ea typeface="+mn-ea"/>
          <a:cs typeface="+mn-cs"/>
        </a:defRPr>
      </a:lvl4pPr>
      <a:lvl5pPr marL="6805879" indent="-756209" algn="l" defTabSz="3024835" rtl="0" eaLnBrk="1" latinLnBrk="0" hangingPunct="1">
        <a:spcBef>
          <a:spcPct val="20000"/>
        </a:spcBef>
        <a:buFont typeface="Arial" pitchFamily="34" charset="0"/>
        <a:buChar char="»"/>
        <a:defRPr sz="6616" kern="1200">
          <a:solidFill>
            <a:schemeClr val="tx1"/>
          </a:solidFill>
          <a:latin typeface="+mn-lt"/>
          <a:ea typeface="+mn-ea"/>
          <a:cs typeface="+mn-cs"/>
        </a:defRPr>
      </a:lvl5pPr>
      <a:lvl6pPr marL="8318297" indent="-756209" algn="l" defTabSz="3024835" rtl="0" eaLnBrk="1" latinLnBrk="0" hangingPunct="1">
        <a:spcBef>
          <a:spcPct val="20000"/>
        </a:spcBef>
        <a:buFont typeface="Arial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6pPr>
      <a:lvl7pPr marL="9830714" indent="-756209" algn="l" defTabSz="3024835" rtl="0" eaLnBrk="1" latinLnBrk="0" hangingPunct="1">
        <a:spcBef>
          <a:spcPct val="20000"/>
        </a:spcBef>
        <a:buFont typeface="Arial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7pPr>
      <a:lvl8pPr marL="11343132" indent="-756209" algn="l" defTabSz="3024835" rtl="0" eaLnBrk="1" latinLnBrk="0" hangingPunct="1">
        <a:spcBef>
          <a:spcPct val="20000"/>
        </a:spcBef>
        <a:buFont typeface="Arial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8pPr>
      <a:lvl9pPr marL="12855550" indent="-756209" algn="l" defTabSz="3024835" rtl="0" eaLnBrk="1" latinLnBrk="0" hangingPunct="1">
        <a:spcBef>
          <a:spcPct val="20000"/>
        </a:spcBef>
        <a:buFont typeface="Arial" pitchFamily="34" charset="0"/>
        <a:buChar char="•"/>
        <a:defRPr sz="6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418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835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7253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9670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2088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4506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6923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9341" algn="l" defTabSz="3024835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7770" y="19706440"/>
            <a:ext cx="28829731" cy="23018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6951345" y="40429871"/>
            <a:ext cx="12695539" cy="2232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248225" cy="9547087"/>
          </a:xfrm>
          <a:prstGeom prst="rect">
            <a:avLst/>
          </a:prstGeom>
          <a:solidFill>
            <a:srgbClr val="F1652F"/>
          </a:solidFill>
          <a:ln>
            <a:solidFill>
              <a:srgbClr val="F165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ounded Rectangle 52"/>
          <p:cNvSpPr/>
          <p:nvPr/>
        </p:nvSpPr>
        <p:spPr>
          <a:xfrm>
            <a:off x="10559694" y="24150167"/>
            <a:ext cx="9105341" cy="163686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ounded Rectangle 15"/>
          <p:cNvSpPr/>
          <p:nvPr/>
        </p:nvSpPr>
        <p:spPr>
          <a:xfrm>
            <a:off x="770844" y="25165010"/>
            <a:ext cx="9554256" cy="1092521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50" name="Group 6">
            <a:extLst>
              <a:ext uri="{FF2B5EF4-FFF2-40B4-BE49-F238E27FC236}">
                <a16:creationId xmlns:a16="http://schemas.microsoft.com/office/drawing/2014/main" id="{B15DF758-4D2D-C746-AF0F-7B3ED34E7BDE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415925"/>
            <a:ext cx="29376688" cy="1747838"/>
            <a:chOff x="321456" y="584692"/>
            <a:chExt cx="29375812" cy="1748333"/>
          </a:xfrm>
        </p:grpSpPr>
        <p:pic>
          <p:nvPicPr>
            <p:cNvPr id="2105" name="Picture 4">
              <a:extLst>
                <a:ext uri="{FF2B5EF4-FFF2-40B4-BE49-F238E27FC236}">
                  <a16:creationId xmlns:a16="http://schemas.microsoft.com/office/drawing/2014/main" id="{276EE180-85CD-8F4D-ABEF-701A145C6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56" y="850345"/>
              <a:ext cx="8738196" cy="121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5">
              <a:extLst>
                <a:ext uri="{FF2B5EF4-FFF2-40B4-BE49-F238E27FC236}">
                  <a16:creationId xmlns:a16="http://schemas.microsoft.com/office/drawing/2014/main" id="{6F9FE418-B5D5-6442-A4D2-E0D36D6F8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0018" y="584692"/>
              <a:ext cx="3597250" cy="1748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TextBox 15">
            <a:extLst>
              <a:ext uri="{FF2B5EF4-FFF2-40B4-BE49-F238E27FC236}">
                <a16:creationId xmlns:a16="http://schemas.microsoft.com/office/drawing/2014/main" id="{96BFA738-A3C3-0643-A2CD-FD833A2B6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29" y="15975866"/>
            <a:ext cx="7272337" cy="1014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6000" b="1" dirty="0" smtClean="0">
                <a:solidFill>
                  <a:srgbClr val="F1652F"/>
                </a:solidFill>
                <a:latin typeface="Arial" panose="020B0604020202020204" pitchFamily="34" charset="0"/>
              </a:rPr>
              <a:t>METHODS</a:t>
            </a:r>
            <a:endParaRPr lang="en-AU" altLang="en-US" sz="6000" b="1" dirty="0">
              <a:solidFill>
                <a:srgbClr val="F1652F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TextBox 14">
            <a:extLst>
              <a:ext uri="{FF2B5EF4-FFF2-40B4-BE49-F238E27FC236}">
                <a16:creationId xmlns:a16="http://schemas.microsoft.com/office/drawing/2014/main" id="{EFA1F1CB-DF1C-BE4A-9553-A2540F05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70" y="16923822"/>
            <a:ext cx="1466015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AU" sz="3000" b="1" i="1" dirty="0">
                <a:solidFill>
                  <a:srgbClr val="008189"/>
                </a:solidFill>
              </a:rPr>
              <a:t>Study </a:t>
            </a:r>
            <a:r>
              <a:rPr lang="en-AU" sz="3000" b="1" i="1" dirty="0" smtClean="0">
                <a:solidFill>
                  <a:srgbClr val="008189"/>
                </a:solidFill>
              </a:rPr>
              <a:t>Group: </a:t>
            </a:r>
            <a:r>
              <a:rPr lang="en-AU" sz="3000" b="1" dirty="0" smtClean="0">
                <a:solidFill>
                  <a:srgbClr val="008189"/>
                </a:solidFill>
              </a:rPr>
              <a:t>We </a:t>
            </a:r>
            <a:r>
              <a:rPr lang="en-AU" sz="3000" b="1" dirty="0">
                <a:solidFill>
                  <a:srgbClr val="008189"/>
                </a:solidFill>
              </a:rPr>
              <a:t>used data from the Australian Autism Biobank</a:t>
            </a:r>
            <a:r>
              <a:rPr lang="en-AU" sz="3000" b="1" baseline="30000" dirty="0">
                <a:solidFill>
                  <a:srgbClr val="008189"/>
                </a:solidFill>
              </a:rPr>
              <a:t>+</a:t>
            </a:r>
            <a:r>
              <a:rPr lang="en-AU" sz="3000" b="1" dirty="0">
                <a:solidFill>
                  <a:srgbClr val="008189"/>
                </a:solidFill>
              </a:rPr>
              <a:t>. </a:t>
            </a:r>
            <a:r>
              <a:rPr lang="en-AU" sz="3000" b="1" dirty="0" smtClean="0">
                <a:solidFill>
                  <a:srgbClr val="008189"/>
                </a:solidFill>
              </a:rPr>
              <a:t>Data on parents' thyroid </a:t>
            </a:r>
            <a:r>
              <a:rPr lang="en-AU" sz="3000" b="1" dirty="0">
                <a:solidFill>
                  <a:srgbClr val="008189"/>
                </a:solidFill>
              </a:rPr>
              <a:t>disorders </a:t>
            </a:r>
            <a:r>
              <a:rPr lang="en-AU" sz="3000" b="1" dirty="0" smtClean="0">
                <a:solidFill>
                  <a:srgbClr val="008189"/>
                </a:solidFill>
              </a:rPr>
              <a:t>(TD) were </a:t>
            </a:r>
            <a:r>
              <a:rPr lang="en-AU" sz="3000" b="1" dirty="0">
                <a:solidFill>
                  <a:srgbClr val="008189"/>
                </a:solidFill>
              </a:rPr>
              <a:t>available from family history questionnaires for 1154 children </a:t>
            </a:r>
            <a:r>
              <a:rPr lang="en-AU" sz="3000" b="1" dirty="0" smtClean="0">
                <a:solidFill>
                  <a:srgbClr val="008189"/>
                </a:solidFill>
              </a:rPr>
              <a:t>on the autism spectrum and </a:t>
            </a:r>
            <a:r>
              <a:rPr lang="en-AU" sz="3000" b="1" dirty="0">
                <a:solidFill>
                  <a:srgbClr val="008189"/>
                </a:solidFill>
              </a:rPr>
              <a:t>150 </a:t>
            </a:r>
            <a:r>
              <a:rPr lang="en-AU" sz="3000" b="1" dirty="0" smtClean="0">
                <a:solidFill>
                  <a:srgbClr val="008189"/>
                </a:solidFill>
              </a:rPr>
              <a:t>not on the spectrum (controls). Standardised </a:t>
            </a:r>
            <a:r>
              <a:rPr lang="en-AU" sz="3000" b="1" dirty="0">
                <a:solidFill>
                  <a:srgbClr val="008189"/>
                </a:solidFill>
              </a:rPr>
              <a:t>autism diagnostic observation schedule (ADOS-2/G</a:t>
            </a:r>
            <a:r>
              <a:rPr lang="en-AU" sz="3000" b="1" dirty="0" smtClean="0">
                <a:solidFill>
                  <a:srgbClr val="008189"/>
                </a:solidFill>
              </a:rPr>
              <a:t>), assessing communication, social interaction, play and restricted/repetitive behaviours on </a:t>
            </a:r>
            <a:r>
              <a:rPr lang="en-AU" sz="3000" b="1" dirty="0">
                <a:solidFill>
                  <a:srgbClr val="008189"/>
                </a:solidFill>
              </a:rPr>
              <a:t>a scale of 1 to </a:t>
            </a:r>
            <a:r>
              <a:rPr lang="en-AU" sz="3000" b="1" dirty="0" smtClean="0">
                <a:solidFill>
                  <a:srgbClr val="008189"/>
                </a:solidFill>
              </a:rPr>
              <a:t>10, was </a:t>
            </a:r>
            <a:r>
              <a:rPr lang="en-AU" sz="3000" b="1" dirty="0">
                <a:solidFill>
                  <a:srgbClr val="008189"/>
                </a:solidFill>
              </a:rPr>
              <a:t>available for 1108 </a:t>
            </a:r>
            <a:r>
              <a:rPr lang="en-AU" sz="3000" b="1" dirty="0" smtClean="0">
                <a:solidFill>
                  <a:srgbClr val="008189"/>
                </a:solidFill>
              </a:rPr>
              <a:t>participants</a:t>
            </a:r>
            <a:r>
              <a:rPr lang="en-AU" sz="3000" b="1" dirty="0">
                <a:solidFill>
                  <a:srgbClr val="008189"/>
                </a:solidFill>
              </a:rPr>
              <a:t>. </a:t>
            </a:r>
            <a:endParaRPr lang="en-AU" sz="3000" b="1" dirty="0" smtClean="0">
              <a:solidFill>
                <a:srgbClr val="008189"/>
              </a:solidFill>
            </a:endParaRPr>
          </a:p>
        </p:txBody>
      </p:sp>
      <p:sp>
        <p:nvSpPr>
          <p:cNvPr id="2059" name="TextBox 16">
            <a:extLst>
              <a:ext uri="{FF2B5EF4-FFF2-40B4-BE49-F238E27FC236}">
                <a16:creationId xmlns:a16="http://schemas.microsoft.com/office/drawing/2014/main" id="{A846BD95-B111-F64E-B3B1-330782193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49" y="19669760"/>
            <a:ext cx="938113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sz="6000" b="1" dirty="0" smtClean="0">
                <a:solidFill>
                  <a:srgbClr val="F16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U" sz="6000" b="1" dirty="0">
              <a:solidFill>
                <a:srgbClr val="F165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200" b="1" i="1" dirty="0" smtClean="0"/>
              <a:t>Study </a:t>
            </a:r>
            <a:r>
              <a:rPr lang="en-AU" sz="3200" b="1" i="1" dirty="0"/>
              <a:t>Group:</a:t>
            </a:r>
            <a:r>
              <a:rPr lang="en-AU" sz="3200" b="1" dirty="0"/>
              <a:t> </a:t>
            </a:r>
            <a:endParaRPr lang="en-A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Mean (SD) age </a:t>
            </a:r>
            <a:r>
              <a:rPr lang="en-AU" sz="3200" b="1" dirty="0"/>
              <a:t>of </a:t>
            </a:r>
            <a:r>
              <a:rPr lang="en-AU" sz="3200" b="1" dirty="0" smtClean="0"/>
              <a:t>participants: </a:t>
            </a:r>
            <a:r>
              <a:rPr lang="en-AU" sz="3200" b="1" dirty="0"/>
              <a:t>7.4 </a:t>
            </a:r>
            <a:r>
              <a:rPr lang="en-AU" sz="3200" b="1" dirty="0" smtClean="0"/>
              <a:t>(3.8)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1154 </a:t>
            </a:r>
            <a:r>
              <a:rPr lang="en-AU" sz="3200" b="1" dirty="0"/>
              <a:t>children on the </a:t>
            </a:r>
            <a:r>
              <a:rPr lang="en-AU" sz="3200" b="1" dirty="0" smtClean="0"/>
              <a:t>spectrum: age 2-18 years; </a:t>
            </a:r>
            <a:r>
              <a:rPr lang="en-AU" sz="3200" b="1" dirty="0"/>
              <a:t>79% </a:t>
            </a:r>
            <a:r>
              <a:rPr lang="en-AU" sz="3200" b="1" dirty="0" smtClean="0"/>
              <a:t>male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150 controls: 2-14 </a:t>
            </a:r>
            <a:r>
              <a:rPr lang="en-AU" sz="3200" b="1" dirty="0"/>
              <a:t>years of </a:t>
            </a:r>
            <a:r>
              <a:rPr lang="en-AU" sz="3200" b="1" dirty="0" smtClean="0"/>
              <a:t>age; 49</a:t>
            </a:r>
            <a:r>
              <a:rPr lang="en-AU" sz="3200" b="1" dirty="0"/>
              <a:t>% </a:t>
            </a:r>
            <a:r>
              <a:rPr lang="en-AU" sz="3200" b="1" dirty="0" smtClean="0"/>
              <a:t>male </a:t>
            </a:r>
          </a:p>
          <a:p>
            <a:r>
              <a:rPr lang="en-AU" sz="3200" b="1" dirty="0" smtClean="0"/>
              <a:t>In children on the spectrum, </a:t>
            </a:r>
            <a:r>
              <a:rPr lang="en-AU" sz="3200" b="1" dirty="0"/>
              <a:t>the mean </a:t>
            </a:r>
            <a:r>
              <a:rPr lang="en-AU" sz="3200" b="1" dirty="0" smtClean="0"/>
              <a:t>(SD) ADOS </a:t>
            </a:r>
            <a:r>
              <a:rPr lang="en-AU" sz="3200" b="1" dirty="0"/>
              <a:t>comparison score (ADOS-CS) was 6.7 </a:t>
            </a:r>
            <a:r>
              <a:rPr lang="en-AU" sz="3200" b="1" dirty="0" smtClean="0"/>
              <a:t>(1.9</a:t>
            </a:r>
            <a:r>
              <a:rPr lang="en-AU" sz="3200" b="1" dirty="0"/>
              <a:t>). </a:t>
            </a:r>
            <a:endParaRPr lang="en-A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There </a:t>
            </a:r>
            <a:r>
              <a:rPr lang="en-AU" sz="3200" b="1" dirty="0"/>
              <a:t>was no difference in mean ADOS-CS score by gender (p=0.402; </a:t>
            </a:r>
            <a:r>
              <a:rPr lang="en-AU" sz="3200" b="1" dirty="0" smtClean="0"/>
              <a:t>males 6.7 vs females 6.6), </a:t>
            </a:r>
            <a:r>
              <a:rPr lang="en-AU" sz="3200" b="1" dirty="0"/>
              <a:t>before or after adjustment for age at </a:t>
            </a:r>
            <a:r>
              <a:rPr lang="en-AU" sz="3200" b="1" dirty="0" smtClean="0"/>
              <a:t>ADOS testing.</a:t>
            </a:r>
          </a:p>
        </p:txBody>
      </p:sp>
      <p:sp>
        <p:nvSpPr>
          <p:cNvPr id="2062" name="TextBox 21">
            <a:extLst>
              <a:ext uri="{FF2B5EF4-FFF2-40B4-BE49-F238E27FC236}">
                <a16:creationId xmlns:a16="http://schemas.microsoft.com/office/drawing/2014/main" id="{FA73054B-C60C-9D4E-8C0D-73B44960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7100" y="21563013"/>
            <a:ext cx="1841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7" name="TextBox 22">
            <a:extLst>
              <a:ext uri="{FF2B5EF4-FFF2-40B4-BE49-F238E27FC236}">
                <a16:creationId xmlns:a16="http://schemas.microsoft.com/office/drawing/2014/main" id="{F876F7BA-F988-0143-87AF-E7EFCB78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451" y="36808071"/>
            <a:ext cx="8216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AU" sz="2800" dirty="0"/>
          </a:p>
        </p:txBody>
      </p:sp>
      <p:pic>
        <p:nvPicPr>
          <p:cNvPr id="2103" name="Picture 3">
            <a:extLst>
              <a:ext uri="{FF2B5EF4-FFF2-40B4-BE49-F238E27FC236}">
                <a16:creationId xmlns:a16="http://schemas.microsoft.com/office/drawing/2014/main" id="{8726D2D8-744D-0141-B893-FF96DC95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40429872"/>
            <a:ext cx="6192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EFA1F1CB-DF1C-BE4A-9553-A2540F05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16923823"/>
            <a:ext cx="139009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sz="3000" b="1" i="1" dirty="0" smtClean="0">
                <a:solidFill>
                  <a:srgbClr val="008189"/>
                </a:solidFill>
              </a:rPr>
              <a:t>Statistical </a:t>
            </a:r>
            <a:r>
              <a:rPr lang="en-AU" sz="3000" b="1" i="1" dirty="0">
                <a:solidFill>
                  <a:srgbClr val="008189"/>
                </a:solidFill>
              </a:rPr>
              <a:t>methods:</a:t>
            </a:r>
            <a:r>
              <a:rPr lang="en-AU" sz="3000" b="1" dirty="0">
                <a:solidFill>
                  <a:srgbClr val="008189"/>
                </a:solidFill>
              </a:rPr>
              <a:t> Fisher's exact test was used to compare proportions between </a:t>
            </a:r>
            <a:r>
              <a:rPr lang="en-AU" sz="3000" b="1" dirty="0" smtClean="0">
                <a:solidFill>
                  <a:srgbClr val="008189"/>
                </a:solidFill>
              </a:rPr>
              <a:t>groups</a:t>
            </a:r>
            <a:r>
              <a:rPr lang="en-AU" sz="3000" b="1" dirty="0">
                <a:solidFill>
                  <a:srgbClr val="008189"/>
                </a:solidFill>
              </a:rPr>
              <a:t>. Linear regression analysis was used to investigate </a:t>
            </a:r>
            <a:r>
              <a:rPr lang="en-AU" sz="3000" b="1" dirty="0" smtClean="0">
                <a:solidFill>
                  <a:srgbClr val="008189"/>
                </a:solidFill>
              </a:rPr>
              <a:t>associations </a:t>
            </a:r>
            <a:r>
              <a:rPr lang="en-AU" sz="3000" b="1" dirty="0">
                <a:solidFill>
                  <a:srgbClr val="008189"/>
                </a:solidFill>
              </a:rPr>
              <a:t>between ADOS comparison score </a:t>
            </a:r>
            <a:r>
              <a:rPr lang="en-AU" sz="3000" b="1" dirty="0" smtClean="0">
                <a:solidFill>
                  <a:srgbClr val="008189"/>
                </a:solidFill>
              </a:rPr>
              <a:t>(ADOS-CS) and </a:t>
            </a:r>
            <a:r>
              <a:rPr lang="en-AU" sz="3000" b="1" dirty="0">
                <a:solidFill>
                  <a:srgbClr val="008189"/>
                </a:solidFill>
              </a:rPr>
              <a:t>parental thyroid disorder. Logistic </a:t>
            </a:r>
            <a:r>
              <a:rPr lang="en-AU" sz="3000" b="1" dirty="0" smtClean="0">
                <a:solidFill>
                  <a:srgbClr val="008189"/>
                </a:solidFill>
              </a:rPr>
              <a:t>regression was </a:t>
            </a:r>
            <a:r>
              <a:rPr lang="en-AU" sz="3000" b="1" dirty="0">
                <a:solidFill>
                  <a:srgbClr val="008189"/>
                </a:solidFill>
              </a:rPr>
              <a:t>used to investigate the association between higher </a:t>
            </a:r>
            <a:r>
              <a:rPr lang="en-AU" sz="3000" b="1" dirty="0" smtClean="0">
                <a:solidFill>
                  <a:srgbClr val="008189"/>
                </a:solidFill>
              </a:rPr>
              <a:t>ADOS-CS (&gt;</a:t>
            </a:r>
            <a:r>
              <a:rPr lang="en-AU" sz="3000" b="1" dirty="0">
                <a:solidFill>
                  <a:srgbClr val="008189"/>
                </a:solidFill>
              </a:rPr>
              <a:t>5) and parental thyroid disorder, after adjustment for covariates age and gender.</a:t>
            </a:r>
            <a:endParaRPr lang="en-US" altLang="en-US" sz="3000" b="1" dirty="0">
              <a:solidFill>
                <a:srgbClr val="008189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A846BD95-B111-F64E-B3B1-330782193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70" y="34999407"/>
            <a:ext cx="1019524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AU" sz="3200" b="1" i="1" dirty="0" smtClean="0"/>
              <a:t>Parental </a:t>
            </a:r>
            <a:r>
              <a:rPr lang="en-AU" sz="3200" b="1" i="1" dirty="0"/>
              <a:t>Thyroid </a:t>
            </a:r>
            <a:r>
              <a:rPr lang="en-AU" sz="3200" b="1" i="1" dirty="0" smtClean="0"/>
              <a:t>Status</a:t>
            </a:r>
            <a:endParaRPr lang="en-A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5.3% of controls had </a:t>
            </a:r>
            <a:r>
              <a:rPr lang="en-AU" sz="3200" b="1" dirty="0"/>
              <a:t>a parent with </a:t>
            </a:r>
            <a:r>
              <a:rPr lang="en-AU" sz="3200" b="1" dirty="0" smtClean="0"/>
              <a:t>TD</a:t>
            </a:r>
          </a:p>
          <a:p>
            <a:r>
              <a:rPr lang="en-AU" sz="3200" b="1" dirty="0" smtClean="0"/>
              <a:t>	- mother: </a:t>
            </a:r>
            <a:r>
              <a:rPr lang="en-AU" sz="3200" b="1" dirty="0"/>
              <a:t>4.7</a:t>
            </a:r>
            <a:r>
              <a:rPr lang="en-AU" sz="3200" b="1" dirty="0" smtClean="0"/>
              <a:t>%;  father: </a:t>
            </a:r>
            <a:r>
              <a:rPr lang="en-AU" sz="3200" b="1" dirty="0"/>
              <a:t>0.7</a:t>
            </a:r>
            <a:r>
              <a:rPr lang="en-AU" sz="3200" b="1" dirty="0" smtClean="0"/>
              <a:t>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10.3% of children on the spectrum had </a:t>
            </a:r>
            <a:r>
              <a:rPr lang="en-AU" sz="3200" b="1" dirty="0"/>
              <a:t>a parent with </a:t>
            </a:r>
            <a:r>
              <a:rPr lang="en-AU" sz="3200" b="1" dirty="0" smtClean="0"/>
              <a:t>TD</a:t>
            </a:r>
          </a:p>
          <a:p>
            <a:r>
              <a:rPr lang="en-AU" sz="3200" b="1" dirty="0" smtClean="0"/>
              <a:t>	- mother: </a:t>
            </a:r>
            <a:r>
              <a:rPr lang="en-AU" sz="3200" b="1" dirty="0"/>
              <a:t>8.8</a:t>
            </a:r>
            <a:r>
              <a:rPr lang="en-AU" sz="3200" b="1" dirty="0" smtClean="0"/>
              <a:t>%; father: 1.6%</a:t>
            </a:r>
            <a:endParaRPr lang="en-A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These proportional differences </a:t>
            </a:r>
            <a:r>
              <a:rPr lang="en-AU" sz="3200" b="1" dirty="0"/>
              <a:t>were not statistically </a:t>
            </a:r>
            <a:r>
              <a:rPr lang="en-AU" sz="3200" b="1" dirty="0" smtClean="0"/>
              <a:t>significant when comparing children on the spectrum  </a:t>
            </a:r>
            <a:r>
              <a:rPr lang="en-AU" sz="3200" b="1" dirty="0"/>
              <a:t>and </a:t>
            </a:r>
            <a:r>
              <a:rPr lang="en-AU" sz="3200" b="1" dirty="0" smtClean="0"/>
              <a:t>controls for: </a:t>
            </a:r>
            <a:r>
              <a:rPr lang="en-AU" sz="3200" b="1" dirty="0"/>
              <a:t>	</a:t>
            </a:r>
            <a:r>
              <a:rPr lang="en-AU" sz="3200" b="1" dirty="0" smtClean="0"/>
              <a:t>- either </a:t>
            </a:r>
            <a:r>
              <a:rPr lang="en-AU" sz="3200" b="1" dirty="0"/>
              <a:t>parent </a:t>
            </a:r>
            <a:r>
              <a:rPr lang="en-AU" sz="3200" b="1" dirty="0" smtClean="0"/>
              <a:t>	p=0.056</a:t>
            </a:r>
          </a:p>
          <a:p>
            <a:r>
              <a:rPr lang="en-AU" sz="3200" b="1" dirty="0"/>
              <a:t>	</a:t>
            </a:r>
            <a:r>
              <a:rPr lang="en-AU" sz="3200" b="1" dirty="0" smtClean="0"/>
              <a:t>			- mother 		p=0.080</a:t>
            </a:r>
          </a:p>
          <a:p>
            <a:r>
              <a:rPr lang="en-AU" sz="3200" b="1" dirty="0"/>
              <a:t> </a:t>
            </a:r>
            <a:r>
              <a:rPr lang="en-AU" sz="3200" b="1" dirty="0" smtClean="0"/>
              <a:t>        				- father 		p=0.720</a:t>
            </a:r>
            <a:endParaRPr lang="en-AU" sz="3200" b="1" dirty="0"/>
          </a:p>
          <a:p>
            <a:endParaRPr lang="en-AU" sz="3200" dirty="0"/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A846BD95-B111-F64E-B3B1-330782193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5207" y="19741141"/>
            <a:ext cx="9792156" cy="2402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err="1" smtClean="0"/>
              <a:t>Probands</a:t>
            </a:r>
            <a:r>
              <a:rPr lang="en-AU" sz="3200" b="1" dirty="0" smtClean="0"/>
              <a:t> </a:t>
            </a:r>
            <a:r>
              <a:rPr lang="en-AU" sz="3200" b="1" dirty="0"/>
              <a:t>who had a mother with TD were more likely to have a higher </a:t>
            </a:r>
            <a:r>
              <a:rPr lang="en-AU" sz="3200" b="1" dirty="0" smtClean="0"/>
              <a:t>ADOS-CS [OR</a:t>
            </a:r>
            <a:r>
              <a:rPr lang="en-AU" sz="3200" b="1" dirty="0"/>
              <a:t>: </a:t>
            </a:r>
            <a:r>
              <a:rPr lang="en-AU" sz="3200" b="1" dirty="0" smtClean="0"/>
              <a:t>2.4, </a:t>
            </a:r>
            <a:r>
              <a:rPr lang="en-AU" sz="3200" b="1" dirty="0"/>
              <a:t>95% CI: </a:t>
            </a:r>
            <a:r>
              <a:rPr lang="en-AU" sz="3200" b="1" dirty="0" smtClean="0"/>
              <a:t>1.2, 4.7; p=0.003] while </a:t>
            </a:r>
            <a:r>
              <a:rPr lang="en-AU" sz="3200" b="1" dirty="0"/>
              <a:t>those who had a </a:t>
            </a:r>
            <a:r>
              <a:rPr lang="en-AU" sz="3200" b="1" dirty="0" smtClean="0"/>
              <a:t>father </a:t>
            </a:r>
            <a:r>
              <a:rPr lang="en-AU" sz="3200" b="1" dirty="0"/>
              <a:t>with TD were not </a:t>
            </a:r>
            <a:r>
              <a:rPr lang="en-AU" sz="3200" b="1" dirty="0" smtClean="0"/>
              <a:t>(</a:t>
            </a:r>
            <a:r>
              <a:rPr lang="en-AU" sz="3200" b="1" dirty="0"/>
              <a:t>p=0.266). </a:t>
            </a:r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 smtClean="0"/>
          </a:p>
          <a:p>
            <a:endParaRPr lang="en-AU" sz="1500" b="1" dirty="0"/>
          </a:p>
          <a:p>
            <a:endParaRPr lang="en-AU" sz="1500" b="1" dirty="0"/>
          </a:p>
          <a:p>
            <a:endParaRPr lang="en-AU" sz="3200" b="1" i="1" dirty="0" smtClean="0"/>
          </a:p>
          <a:p>
            <a:endParaRPr lang="en-AU" sz="3200" b="1" i="1" dirty="0"/>
          </a:p>
          <a:p>
            <a:endParaRPr lang="en-AU" sz="3200" b="1" i="1" dirty="0" smtClean="0"/>
          </a:p>
          <a:p>
            <a:endParaRPr lang="en-AU" sz="3200" b="1" i="1" dirty="0" smtClean="0"/>
          </a:p>
          <a:p>
            <a:r>
              <a:rPr lang="en-AU" sz="3200" b="1" i="1" dirty="0" smtClean="0"/>
              <a:t>Sex </a:t>
            </a:r>
            <a:r>
              <a:rPr lang="en-AU" sz="3200" b="1" i="1" dirty="0"/>
              <a:t>S</a:t>
            </a:r>
            <a:r>
              <a:rPr lang="en-AU" sz="3200" b="1" i="1" dirty="0" smtClean="0"/>
              <a:t>tratified </a:t>
            </a:r>
            <a:r>
              <a:rPr lang="en-AU" sz="3200" b="1" i="1" dirty="0"/>
              <a:t>A</a:t>
            </a:r>
            <a:r>
              <a:rPr lang="en-AU" sz="3200" b="1" i="1" dirty="0" smtClean="0"/>
              <a:t>nalyses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Female children on the spectrum who </a:t>
            </a:r>
            <a:r>
              <a:rPr lang="en-AU" sz="3200" b="1" dirty="0"/>
              <a:t>had a mother with reported TD </a:t>
            </a:r>
            <a:r>
              <a:rPr lang="en-AU" sz="3200" b="1" dirty="0" smtClean="0"/>
              <a:t>showed </a:t>
            </a:r>
            <a:r>
              <a:rPr lang="en-AU" sz="3200" b="1" dirty="0"/>
              <a:t>higher </a:t>
            </a:r>
            <a:r>
              <a:rPr lang="en-AU" sz="3200" b="1" dirty="0" smtClean="0"/>
              <a:t>mean ADOS-CS </a:t>
            </a:r>
            <a:r>
              <a:rPr lang="en-AU" sz="3200" b="1" dirty="0"/>
              <a:t>than females without </a:t>
            </a:r>
            <a:r>
              <a:rPr lang="en-AU" sz="3200" b="1" dirty="0" smtClean="0"/>
              <a:t>[β=1.45</a:t>
            </a:r>
            <a:r>
              <a:rPr lang="en-AU" sz="3200" b="1" dirty="0"/>
              <a:t>, </a:t>
            </a:r>
            <a:r>
              <a:rPr lang="en-AU" sz="3200" b="1" dirty="0" smtClean="0"/>
              <a:t>p=0.003</a:t>
            </a:r>
            <a:r>
              <a:rPr lang="en-AU" sz="3200" b="1" dirty="0"/>
              <a:t>; mean 7.9 vs </a:t>
            </a:r>
            <a:r>
              <a:rPr lang="en-AU" sz="3200" b="1" dirty="0" smtClean="0"/>
              <a:t>6.5].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There </a:t>
            </a:r>
            <a:r>
              <a:rPr lang="en-AU" sz="3200" b="1" dirty="0"/>
              <a:t>was no </a:t>
            </a:r>
            <a:r>
              <a:rPr lang="en-AU" sz="3200" b="1" dirty="0" smtClean="0"/>
              <a:t>observed effect </a:t>
            </a:r>
            <a:r>
              <a:rPr lang="en-AU" sz="3200" b="1" dirty="0"/>
              <a:t>on the ADOS-CS in </a:t>
            </a:r>
            <a:r>
              <a:rPr lang="en-AU" sz="3200" b="1" dirty="0" smtClean="0"/>
              <a:t>male </a:t>
            </a:r>
            <a:r>
              <a:rPr lang="en-AU" sz="3200" b="1" dirty="0"/>
              <a:t>children on the spectrum [</a:t>
            </a:r>
            <a:r>
              <a:rPr lang="en-AU" sz="3200" b="1" dirty="0" smtClean="0"/>
              <a:t>p=0.489</a:t>
            </a:r>
            <a:r>
              <a:rPr lang="en-AU" sz="3200" b="1" dirty="0"/>
              <a:t>, mean 6.9 and 6.7 </a:t>
            </a:r>
            <a:r>
              <a:rPr lang="en-AU" sz="3200" b="1" dirty="0" smtClean="0"/>
              <a:t>respectively] </a:t>
            </a:r>
            <a:r>
              <a:rPr lang="en-AU" sz="3200" b="1" dirty="0"/>
              <a:t>[see Figure 3</a:t>
            </a:r>
            <a:r>
              <a:rPr lang="en-AU" sz="3200" b="1" dirty="0" smtClean="0"/>
              <a:t>].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/>
              <a:t>The </a:t>
            </a:r>
            <a:r>
              <a:rPr lang="en-AU" sz="3200" b="1" dirty="0"/>
              <a:t>effect in the female subset persisted when adjusted for child's age </a:t>
            </a:r>
            <a:r>
              <a:rPr lang="en-AU" sz="3200" b="1" dirty="0" smtClean="0"/>
              <a:t>and </a:t>
            </a:r>
            <a:r>
              <a:rPr lang="en-AU" sz="3200" b="1" dirty="0"/>
              <a:t>mother's age at ADOS testing </a:t>
            </a:r>
            <a:r>
              <a:rPr lang="en-AU" sz="3200" b="1" dirty="0" smtClean="0"/>
              <a:t>[β=1.15</a:t>
            </a:r>
            <a:r>
              <a:rPr lang="en-AU" sz="3200" b="1" dirty="0"/>
              <a:t>, </a:t>
            </a:r>
            <a:r>
              <a:rPr lang="en-AU" sz="3200" b="1" dirty="0" smtClean="0"/>
              <a:t>p=0.026].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b="1" dirty="0" smtClean="0"/>
          </a:p>
          <a:p>
            <a:r>
              <a:rPr lang="en-AU" altLang="en-US" sz="6000" b="1" dirty="0" smtClean="0">
                <a:solidFill>
                  <a:srgbClr val="F1652F"/>
                </a:solidFill>
                <a:latin typeface="Arial" panose="020B0604020202020204" pitchFamily="34" charset="0"/>
              </a:rPr>
              <a:t>CONCLUSIONS</a:t>
            </a:r>
          </a:p>
          <a:p>
            <a:r>
              <a:rPr lang="en-AU" sz="3200" b="1" dirty="0"/>
              <a:t>This study observed an association between the </a:t>
            </a:r>
            <a:r>
              <a:rPr lang="en-AU" sz="3200" b="1" dirty="0" smtClean="0"/>
              <a:t>incidence </a:t>
            </a:r>
            <a:r>
              <a:rPr lang="en-AU" sz="3200" b="1" dirty="0"/>
              <a:t>of parental thyroid disorders and autism diagnostic observation scores in children on the autism spectrum. </a:t>
            </a:r>
          </a:p>
          <a:p>
            <a:endParaRPr lang="en-AU" sz="500" dirty="0" smtClean="0"/>
          </a:p>
          <a:p>
            <a:endParaRPr lang="en-AU" sz="1200" dirty="0" smtClean="0">
              <a:solidFill>
                <a:srgbClr val="FF0000"/>
              </a:solidFill>
              <a:latin typeface="Arial"/>
            </a:endParaRPr>
          </a:p>
          <a:p>
            <a:r>
              <a:rPr lang="en-AU" sz="2000" b="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Acknowledgements</a:t>
            </a:r>
            <a:endParaRPr lang="en-AU" sz="2000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r>
              <a:rPr lang="en-AU" sz="2000" dirty="0"/>
              <a:t>• Stan Perron Charitable foundation		</a:t>
            </a:r>
            <a:r>
              <a:rPr lang="en-AU" sz="2000" dirty="0" smtClean="0"/>
              <a:t>• University </a:t>
            </a:r>
            <a:r>
              <a:rPr lang="en-AU" sz="2000" dirty="0"/>
              <a:t>of Western Australia </a:t>
            </a:r>
          </a:p>
          <a:p>
            <a:r>
              <a:rPr lang="en-AU" sz="2000" dirty="0"/>
              <a:t>• Sir Charles Gairdner Osborne Park Health Care </a:t>
            </a:r>
            <a:r>
              <a:rPr lang="en-AU" sz="2000" dirty="0" smtClean="0"/>
              <a:t>Group</a:t>
            </a:r>
            <a:r>
              <a:rPr lang="en-AU" sz="2000" dirty="0"/>
              <a:t> </a:t>
            </a:r>
            <a:r>
              <a:rPr lang="en-AU" sz="2000" dirty="0" smtClean="0"/>
              <a:t>RAC</a:t>
            </a:r>
            <a:r>
              <a:rPr lang="en-AU" sz="2000" smtClean="0"/>
              <a:t>	</a:t>
            </a:r>
            <a:endParaRPr lang="en-AU" sz="2000" dirty="0"/>
          </a:p>
          <a:p>
            <a:r>
              <a:rPr lang="en-AU" sz="2000" i="1" dirty="0" smtClean="0"/>
              <a:t>+This </a:t>
            </a:r>
            <a:r>
              <a:rPr lang="en-AU" sz="2000" i="1" dirty="0"/>
              <a:t>research has been conducted using the Australian Autism </a:t>
            </a:r>
            <a:r>
              <a:rPr lang="en-AU" sz="2000" i="1" dirty="0" smtClean="0"/>
              <a:t>Biobank, an initiative of Autism CRC, which receives funding from the Australian Government.</a:t>
            </a:r>
          </a:p>
          <a:p>
            <a:endParaRPr lang="en-AU" sz="500" b="1" i="1" dirty="0" smtClean="0"/>
          </a:p>
          <a:p>
            <a:endParaRPr lang="en-AU" sz="2000" b="1" i="1" dirty="0" smtClean="0"/>
          </a:p>
          <a:p>
            <a:r>
              <a:rPr lang="en-AU" sz="2000" b="1" i="1" dirty="0" smtClean="0"/>
              <a:t>References:</a:t>
            </a:r>
            <a:r>
              <a:rPr lang="en-AU" sz="2000" i="1" dirty="0" smtClean="0"/>
              <a:t> </a:t>
            </a:r>
          </a:p>
          <a:p>
            <a:r>
              <a:rPr lang="en-AU" sz="2000" dirty="0" smtClean="0"/>
              <a:t>1. SL </a:t>
            </a:r>
            <a:r>
              <a:rPr lang="en-AU" sz="2000" dirty="0"/>
              <a:t>Andersen et al, 2018. Maternal thyroid function in early pregnancy and child </a:t>
            </a:r>
            <a:r>
              <a:rPr lang="en-AU" sz="2000" dirty="0" smtClean="0"/>
              <a:t>neuro-developmental </a:t>
            </a:r>
            <a:r>
              <a:rPr lang="en-AU" sz="2000" dirty="0"/>
              <a:t>disorders: A Danish nationwide case-cohort study. </a:t>
            </a:r>
            <a:r>
              <a:rPr lang="en-AU" sz="2000" i="1" dirty="0"/>
              <a:t>Thyroid, 28(4): 537-546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2. </a:t>
            </a:r>
            <a:r>
              <a:rPr lang="en-AU" sz="2000" dirty="0"/>
              <a:t>RS </a:t>
            </a:r>
            <a:r>
              <a:rPr lang="en-AU" sz="2000" dirty="0" err="1" smtClean="0"/>
              <a:t>Rotem</a:t>
            </a:r>
            <a:r>
              <a:rPr lang="en-AU" sz="2000" dirty="0" smtClean="0"/>
              <a:t> et </a:t>
            </a:r>
            <a:r>
              <a:rPr lang="en-AU" sz="2000" dirty="0"/>
              <a:t>al, 2020. M</a:t>
            </a:r>
            <a:r>
              <a:rPr lang="en-AU" sz="2000" dirty="0" smtClean="0"/>
              <a:t>aternal thyroid disorders and risk </a:t>
            </a:r>
            <a:r>
              <a:rPr lang="en-AU" sz="2000" dirty="0"/>
              <a:t>of </a:t>
            </a:r>
            <a:r>
              <a:rPr lang="en-AU" sz="2000" dirty="0" smtClean="0"/>
              <a:t>Autism Spectrum </a:t>
            </a:r>
            <a:r>
              <a:rPr lang="en-AU" sz="2000" dirty="0"/>
              <a:t>Disorder in </a:t>
            </a:r>
            <a:r>
              <a:rPr lang="en-AU" sz="2000" dirty="0" smtClean="0"/>
              <a:t>progeny</a:t>
            </a:r>
            <a:r>
              <a:rPr lang="en-AU" sz="2000" dirty="0"/>
              <a:t>. </a:t>
            </a:r>
            <a:r>
              <a:rPr lang="en-AU" sz="2000" i="1" dirty="0"/>
              <a:t>Epidemiology, 31: </a:t>
            </a:r>
            <a:r>
              <a:rPr lang="en-AU" sz="2000" i="1" dirty="0" smtClean="0"/>
              <a:t>409-417</a:t>
            </a:r>
            <a:endParaRPr lang="en-AU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1188368" y="34257161"/>
            <a:ext cx="814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/>
              <a:t>Figure 1:</a:t>
            </a:r>
            <a:r>
              <a:rPr lang="en-AU" sz="2400" dirty="0"/>
              <a:t> Gender ratio in </a:t>
            </a:r>
            <a:r>
              <a:rPr lang="en-AU" sz="2400" dirty="0" smtClean="0"/>
              <a:t>children on the spectrum and controls.</a:t>
            </a:r>
            <a:endParaRPr lang="en-AU" sz="2400" dirty="0"/>
          </a:p>
        </p:txBody>
      </p:sp>
      <p:sp>
        <p:nvSpPr>
          <p:cNvPr id="9" name="Rectangle 8"/>
          <p:cNvSpPr/>
          <p:nvPr/>
        </p:nvSpPr>
        <p:spPr>
          <a:xfrm>
            <a:off x="11068048" y="38738920"/>
            <a:ext cx="8153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Figure 2: </a:t>
            </a:r>
            <a:r>
              <a:rPr lang="en-AU" sz="2400" dirty="0"/>
              <a:t>ADOS-CS profile in </a:t>
            </a:r>
            <a:r>
              <a:rPr lang="en-AU" sz="2400" dirty="0" smtClean="0"/>
              <a:t>children on the spectrum,  grouped according to </a:t>
            </a:r>
            <a:r>
              <a:rPr lang="en-AU" sz="2400" dirty="0"/>
              <a:t>mother's and father's thyroid status. </a:t>
            </a:r>
            <a:r>
              <a:rPr lang="en-AU" sz="2400" dirty="0" err="1"/>
              <a:t>Probands</a:t>
            </a:r>
            <a:r>
              <a:rPr lang="en-AU" sz="2400" dirty="0"/>
              <a:t> who had one or more parents with </a:t>
            </a:r>
            <a:r>
              <a:rPr lang="en-AU" sz="2400" dirty="0" smtClean="0"/>
              <a:t>TD were </a:t>
            </a:r>
            <a:r>
              <a:rPr lang="en-AU" sz="2400" dirty="0"/>
              <a:t>more likely to have a higher ADOS-CS (score&gt;5) (OR: 2.36, 95% CI: 1.27, 4.38).</a:t>
            </a:r>
          </a:p>
        </p:txBody>
      </p:sp>
      <p:sp>
        <p:nvSpPr>
          <p:cNvPr id="14" name="Pentagon 13"/>
          <p:cNvSpPr/>
          <p:nvPr/>
        </p:nvSpPr>
        <p:spPr>
          <a:xfrm>
            <a:off x="4794729" y="16202030"/>
            <a:ext cx="24776314" cy="542919"/>
          </a:xfrm>
          <a:prstGeom prst="homePlate">
            <a:avLst/>
          </a:prstGeom>
          <a:solidFill>
            <a:srgbClr val="F1652F"/>
          </a:solidFill>
          <a:ln>
            <a:solidFill>
              <a:srgbClr val="F1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Left-Right Arrow 16"/>
          <p:cNvSpPr/>
          <p:nvPr/>
        </p:nvSpPr>
        <p:spPr>
          <a:xfrm>
            <a:off x="724361" y="13606463"/>
            <a:ext cx="28803140" cy="2284164"/>
          </a:xfrm>
          <a:prstGeom prst="leftRightArrow">
            <a:avLst>
              <a:gd name="adj1" fmla="val 100000"/>
              <a:gd name="adj2" fmla="val 117"/>
            </a:avLst>
          </a:prstGeom>
          <a:solidFill>
            <a:srgbClr val="28C9D6"/>
          </a:solidFill>
          <a:ln>
            <a:solidFill>
              <a:srgbClr val="28C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53" name="TextBox 9">
            <a:extLst>
              <a:ext uri="{FF2B5EF4-FFF2-40B4-BE49-F238E27FC236}">
                <a16:creationId xmlns:a16="http://schemas.microsoft.com/office/drawing/2014/main" id="{C27C9946-9759-8E45-9BBC-98045D83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43" y="10961695"/>
            <a:ext cx="22909820" cy="265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sz="3200" b="1" dirty="0">
                <a:solidFill>
                  <a:srgbClr val="008189"/>
                </a:solidFill>
              </a:rPr>
              <a:t>Thyroid dysfunction affects neuropsychological function, including mood, behaviour, emotion and cognition, and thyroid </a:t>
            </a:r>
            <a:r>
              <a:rPr lang="en-AU" sz="3200" b="1" dirty="0" smtClean="0">
                <a:solidFill>
                  <a:srgbClr val="008189"/>
                </a:solidFill>
              </a:rPr>
              <a:t>hormones (TH</a:t>
            </a:r>
            <a:r>
              <a:rPr lang="en-AU" sz="3200" b="1" dirty="0">
                <a:solidFill>
                  <a:srgbClr val="008189"/>
                </a:solidFill>
              </a:rPr>
              <a:t>) can be used as adjunct treatment for affective disorders. Recently, low maternal thyroxine levels during pregnancy have been associated with impaired </a:t>
            </a:r>
            <a:r>
              <a:rPr lang="en-AU" sz="3200" b="1" dirty="0" smtClean="0">
                <a:solidFill>
                  <a:srgbClr val="008189"/>
                </a:solidFill>
              </a:rPr>
              <a:t>neurodevelopment </a:t>
            </a:r>
            <a:r>
              <a:rPr lang="en-AU" sz="3200" b="1" dirty="0">
                <a:solidFill>
                  <a:srgbClr val="008189"/>
                </a:solidFill>
              </a:rPr>
              <a:t>in </a:t>
            </a:r>
            <a:r>
              <a:rPr lang="en-AU" sz="3200" b="1" dirty="0" smtClean="0">
                <a:solidFill>
                  <a:srgbClr val="008189"/>
                </a:solidFill>
              </a:rPr>
              <a:t>offspring</a:t>
            </a:r>
            <a:r>
              <a:rPr lang="en-AU" sz="3200" b="1" baseline="30000" dirty="0" smtClean="0">
                <a:solidFill>
                  <a:srgbClr val="008189"/>
                </a:solidFill>
              </a:rPr>
              <a:t>1</a:t>
            </a:r>
            <a:r>
              <a:rPr lang="en-AU" sz="3200" b="1" dirty="0" smtClean="0">
                <a:solidFill>
                  <a:srgbClr val="008189"/>
                </a:solidFill>
              </a:rPr>
              <a:t> </a:t>
            </a:r>
            <a:r>
              <a:rPr lang="en-AU" sz="3200" b="1" dirty="0">
                <a:solidFill>
                  <a:srgbClr val="008189"/>
                </a:solidFill>
              </a:rPr>
              <a:t>and one study reported that subclinical thyroid dysfunction may be </a:t>
            </a:r>
            <a:r>
              <a:rPr lang="en-AU" sz="3200" b="1" dirty="0" smtClean="0">
                <a:solidFill>
                  <a:srgbClr val="008189"/>
                </a:solidFill>
              </a:rPr>
              <a:t>associated </a:t>
            </a:r>
            <a:r>
              <a:rPr lang="en-AU" sz="3200" b="1" dirty="0">
                <a:solidFill>
                  <a:srgbClr val="008189"/>
                </a:solidFill>
              </a:rPr>
              <a:t>with autism spectrum disorder </a:t>
            </a:r>
            <a:r>
              <a:rPr lang="en-AU" sz="3200" b="1" dirty="0" smtClean="0">
                <a:solidFill>
                  <a:srgbClr val="008189"/>
                </a:solidFill>
              </a:rPr>
              <a:t>(hereafter referred to as autism)</a:t>
            </a:r>
            <a:r>
              <a:rPr lang="en-AU" sz="3200" b="1" baseline="30000" dirty="0" smtClean="0">
                <a:solidFill>
                  <a:srgbClr val="008189"/>
                </a:solidFill>
              </a:rPr>
              <a:t>2</a:t>
            </a:r>
            <a:r>
              <a:rPr lang="en-AU" sz="3200" b="1" dirty="0" smtClean="0">
                <a:solidFill>
                  <a:srgbClr val="008189"/>
                </a:solidFill>
              </a:rPr>
              <a:t>. </a:t>
            </a:r>
            <a:r>
              <a:rPr lang="en-AU" sz="3200" b="1" dirty="0">
                <a:solidFill>
                  <a:srgbClr val="008189"/>
                </a:solidFill>
              </a:rPr>
              <a:t>Therefore research is needed to characterise the relationship between thyroid function and </a:t>
            </a:r>
            <a:r>
              <a:rPr lang="en-AU" sz="3200" b="1" dirty="0" smtClean="0">
                <a:solidFill>
                  <a:srgbClr val="008189"/>
                </a:solidFill>
              </a:rPr>
              <a:t>autism.</a:t>
            </a:r>
            <a:endParaRPr lang="en-US" altLang="en-US" sz="3200" b="1" dirty="0">
              <a:solidFill>
                <a:srgbClr val="008189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TextBox 12">
            <a:extLst>
              <a:ext uri="{FF2B5EF4-FFF2-40B4-BE49-F238E27FC236}">
                <a16:creationId xmlns:a16="http://schemas.microsoft.com/office/drawing/2014/main" id="{A5F00250-096C-CD4E-BC7A-5C659448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48" y="9894888"/>
            <a:ext cx="7273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AU" altLang="en-US" sz="6000" b="1" dirty="0" smtClean="0">
                <a:solidFill>
                  <a:srgbClr val="F1652F"/>
                </a:solidFill>
                <a:latin typeface="Arial" panose="020B0604020202020204" pitchFamily="34" charset="0"/>
              </a:rPr>
              <a:t>INTRODUCTION</a:t>
            </a:r>
            <a:endParaRPr lang="en-AU" altLang="en-US" sz="6000" b="1" dirty="0">
              <a:solidFill>
                <a:srgbClr val="F1652F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TextBox 13">
            <a:extLst>
              <a:ext uri="{FF2B5EF4-FFF2-40B4-BE49-F238E27FC236}">
                <a16:creationId xmlns:a16="http://schemas.microsoft.com/office/drawing/2014/main" id="{C16E6306-77AC-2545-BF1A-66E1C6579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80" y="13792200"/>
            <a:ext cx="250768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sz="5900" b="1" dirty="0" smtClean="0">
                <a:solidFill>
                  <a:schemeClr val="bg1"/>
                </a:solidFill>
              </a:rPr>
              <a:t>Is </a:t>
            </a:r>
            <a:r>
              <a:rPr lang="en-AU" sz="5900" b="1" dirty="0">
                <a:solidFill>
                  <a:schemeClr val="bg1"/>
                </a:solidFill>
              </a:rPr>
              <a:t>there an association between the incidence and </a:t>
            </a:r>
            <a:r>
              <a:rPr lang="en-AU" sz="5900" b="1" dirty="0" smtClean="0">
                <a:solidFill>
                  <a:schemeClr val="bg1"/>
                </a:solidFill>
              </a:rPr>
              <a:t>presentation of </a:t>
            </a:r>
          </a:p>
          <a:p>
            <a:pPr algn="ctr" eaLnBrk="1" hangingPunct="1"/>
            <a:r>
              <a:rPr lang="en-AU" sz="5900" b="1" smtClean="0">
                <a:solidFill>
                  <a:schemeClr val="bg1"/>
                </a:solidFill>
              </a:rPr>
              <a:t>autism in </a:t>
            </a:r>
            <a:r>
              <a:rPr lang="en-AU" sz="5900" b="1" dirty="0">
                <a:solidFill>
                  <a:schemeClr val="bg1"/>
                </a:solidFill>
              </a:rPr>
              <a:t>children and parental thyroid </a:t>
            </a:r>
            <a:r>
              <a:rPr lang="en-AU" sz="5900" b="1" dirty="0" smtClean="0">
                <a:solidFill>
                  <a:schemeClr val="bg1"/>
                </a:solidFill>
              </a:rPr>
              <a:t>disorders?</a:t>
            </a:r>
            <a:endParaRPr lang="en-US" altLang="en-US" sz="5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en-AU" altLang="en-US" sz="59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TextBox 10">
            <a:extLst>
              <a:ext uri="{FF2B5EF4-FFF2-40B4-BE49-F238E27FC236}">
                <a16:creationId xmlns:a16="http://schemas.microsoft.com/office/drawing/2014/main" id="{25F2999D-D5EB-0445-BE85-890F7E6D6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" y="6376988"/>
            <a:ext cx="295275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AU" sz="3600" i="1" dirty="0">
                <a:solidFill>
                  <a:schemeClr val="bg1"/>
                </a:solidFill>
              </a:rPr>
              <a:t>Suzanne J. Brown</a:t>
            </a:r>
            <a:r>
              <a:rPr lang="en-AU" sz="3600" i="1" baseline="30000" dirty="0">
                <a:solidFill>
                  <a:schemeClr val="bg1"/>
                </a:solidFill>
              </a:rPr>
              <a:t>1</a:t>
            </a:r>
            <a:r>
              <a:rPr lang="en-AU" sz="3600" i="1" dirty="0">
                <a:solidFill>
                  <a:schemeClr val="bg1"/>
                </a:solidFill>
              </a:rPr>
              <a:t>, Shelby Mullin</a:t>
            </a:r>
            <a:r>
              <a:rPr lang="en-AU" sz="3600" i="1" baseline="30000" dirty="0">
                <a:solidFill>
                  <a:schemeClr val="bg1"/>
                </a:solidFill>
              </a:rPr>
              <a:t>1</a:t>
            </a:r>
            <a:r>
              <a:rPr lang="en-AU" sz="3600" i="1" dirty="0">
                <a:solidFill>
                  <a:schemeClr val="bg1"/>
                </a:solidFill>
              </a:rPr>
              <a:t>, Purdey J. Campbell</a:t>
            </a:r>
            <a:r>
              <a:rPr lang="en-AU" sz="3600" i="1" baseline="30000" dirty="0">
                <a:solidFill>
                  <a:schemeClr val="bg1"/>
                </a:solidFill>
              </a:rPr>
              <a:t>1</a:t>
            </a:r>
            <a:r>
              <a:rPr lang="en-AU" sz="3600" i="1" dirty="0">
                <a:solidFill>
                  <a:schemeClr val="bg1"/>
                </a:solidFill>
              </a:rPr>
              <a:t>, Scott G. Wilson</a:t>
            </a:r>
            <a:r>
              <a:rPr lang="en-AU" sz="3600" i="1" baseline="30000" dirty="0">
                <a:solidFill>
                  <a:schemeClr val="bg1"/>
                </a:solidFill>
              </a:rPr>
              <a:t>1,2,3</a:t>
            </a:r>
            <a:r>
              <a:rPr lang="en-AU" sz="3600" i="1" dirty="0">
                <a:solidFill>
                  <a:schemeClr val="bg1"/>
                </a:solidFill>
              </a:rPr>
              <a:t>, Andrew Whitehouse</a:t>
            </a:r>
            <a:r>
              <a:rPr lang="en-AU" sz="3600" i="1" baseline="30000" dirty="0">
                <a:solidFill>
                  <a:schemeClr val="bg1"/>
                </a:solidFill>
              </a:rPr>
              <a:t>4</a:t>
            </a:r>
            <a:r>
              <a:rPr lang="en-AU" sz="3600" i="1" dirty="0">
                <a:solidFill>
                  <a:schemeClr val="bg1"/>
                </a:solidFill>
              </a:rPr>
              <a:t>, John P. Walsh</a:t>
            </a:r>
            <a:r>
              <a:rPr lang="en-AU" sz="3600" i="1" baseline="30000" dirty="0">
                <a:solidFill>
                  <a:schemeClr val="bg1"/>
                </a:solidFill>
              </a:rPr>
              <a:t>1,5</a:t>
            </a:r>
            <a:r>
              <a:rPr lang="en-AU" sz="3600" dirty="0">
                <a:solidFill>
                  <a:schemeClr val="bg1"/>
                </a:solidFill>
              </a:rPr>
              <a:t> </a:t>
            </a:r>
            <a:r>
              <a:rPr lang="en-AU" sz="3600" dirty="0" smtClean="0">
                <a:solidFill>
                  <a:schemeClr val="bg1"/>
                </a:solidFill>
              </a:rPr>
              <a:t>*</a:t>
            </a:r>
          </a:p>
          <a:p>
            <a:endParaRPr lang="en-AU" sz="2000" dirty="0" smtClean="0">
              <a:solidFill>
                <a:schemeClr val="bg1"/>
              </a:solidFill>
            </a:endParaRPr>
          </a:p>
          <a:p>
            <a:pPr algn="ctr"/>
            <a:r>
              <a:rPr lang="en-AU" sz="3600" baseline="30000" dirty="0">
                <a:solidFill>
                  <a:schemeClr val="bg1"/>
                </a:solidFill>
              </a:rPr>
              <a:t>1</a:t>
            </a:r>
            <a:r>
              <a:rPr lang="en-AU" sz="3600" dirty="0">
                <a:solidFill>
                  <a:schemeClr val="bg1"/>
                </a:solidFill>
              </a:rPr>
              <a:t>Department of Endocrinology &amp; Diabetes, Sir Charles Gairdner Hospital, Nedlands </a:t>
            </a:r>
            <a:r>
              <a:rPr lang="en-AU" sz="3600" dirty="0" smtClean="0">
                <a:solidFill>
                  <a:schemeClr val="bg1"/>
                </a:solidFill>
              </a:rPr>
              <a:t>WA, </a:t>
            </a:r>
            <a:r>
              <a:rPr lang="en-AU" sz="3600" baseline="30000" dirty="0" smtClean="0">
                <a:solidFill>
                  <a:schemeClr val="bg1"/>
                </a:solidFill>
              </a:rPr>
              <a:t>2</a:t>
            </a:r>
            <a:r>
              <a:rPr lang="en-AU" sz="3600" dirty="0" smtClean="0">
                <a:solidFill>
                  <a:schemeClr val="bg1"/>
                </a:solidFill>
              </a:rPr>
              <a:t>School </a:t>
            </a:r>
            <a:r>
              <a:rPr lang="en-AU" sz="3600" dirty="0">
                <a:solidFill>
                  <a:schemeClr val="bg1"/>
                </a:solidFill>
              </a:rPr>
              <a:t>of Biomedical Sciences, University of Western Australia, Crawley </a:t>
            </a:r>
            <a:r>
              <a:rPr lang="en-AU" sz="3600" dirty="0" smtClean="0">
                <a:solidFill>
                  <a:schemeClr val="bg1"/>
                </a:solidFill>
              </a:rPr>
              <a:t>WA, </a:t>
            </a:r>
            <a:r>
              <a:rPr lang="en-AU" sz="3600" baseline="30000" dirty="0" smtClean="0">
                <a:solidFill>
                  <a:schemeClr val="bg1"/>
                </a:solidFill>
              </a:rPr>
              <a:t>3</a:t>
            </a:r>
            <a:r>
              <a:rPr lang="en-AU" sz="3600" dirty="0" smtClean="0">
                <a:solidFill>
                  <a:schemeClr val="bg1"/>
                </a:solidFill>
              </a:rPr>
              <a:t>Department </a:t>
            </a:r>
            <a:r>
              <a:rPr lang="en-AU" sz="3600" dirty="0">
                <a:solidFill>
                  <a:schemeClr val="bg1"/>
                </a:solidFill>
              </a:rPr>
              <a:t>of Twin Research &amp; Genetic Epidemiology, King's College London, London </a:t>
            </a:r>
            <a:r>
              <a:rPr lang="en-AU" sz="3600" dirty="0" smtClean="0">
                <a:solidFill>
                  <a:schemeClr val="bg1"/>
                </a:solidFill>
              </a:rPr>
              <a:t>UK, </a:t>
            </a:r>
            <a:r>
              <a:rPr lang="en-AU" sz="3600" baseline="30000" dirty="0" smtClean="0">
                <a:solidFill>
                  <a:schemeClr val="bg1"/>
                </a:solidFill>
              </a:rPr>
              <a:t>4</a:t>
            </a:r>
            <a:r>
              <a:rPr lang="en-AU" sz="3600" dirty="0" smtClean="0">
                <a:solidFill>
                  <a:schemeClr val="bg1"/>
                </a:solidFill>
              </a:rPr>
              <a:t>Telethon </a:t>
            </a:r>
            <a:r>
              <a:rPr lang="en-AU" sz="3600" dirty="0">
                <a:solidFill>
                  <a:schemeClr val="bg1"/>
                </a:solidFill>
              </a:rPr>
              <a:t>Kids Institute, Perth Children's Hospital, Nedlands </a:t>
            </a:r>
            <a:r>
              <a:rPr lang="en-AU" sz="3600" dirty="0" smtClean="0">
                <a:solidFill>
                  <a:schemeClr val="bg1"/>
                </a:solidFill>
              </a:rPr>
              <a:t>WA, </a:t>
            </a:r>
            <a:r>
              <a:rPr lang="en-AU" sz="3600" baseline="30000" dirty="0" smtClean="0">
                <a:solidFill>
                  <a:schemeClr val="bg1"/>
                </a:solidFill>
              </a:rPr>
              <a:t>5</a:t>
            </a:r>
            <a:r>
              <a:rPr lang="en-AU" sz="3600" dirty="0" smtClean="0">
                <a:solidFill>
                  <a:schemeClr val="bg1"/>
                </a:solidFill>
              </a:rPr>
              <a:t>Medical </a:t>
            </a:r>
            <a:r>
              <a:rPr lang="en-AU" sz="3600" dirty="0">
                <a:solidFill>
                  <a:schemeClr val="bg1"/>
                </a:solidFill>
              </a:rPr>
              <a:t>School, University of Western Australia, Crawley </a:t>
            </a:r>
            <a:r>
              <a:rPr lang="en-AU" sz="3600" dirty="0" smtClean="0">
                <a:solidFill>
                  <a:schemeClr val="bg1"/>
                </a:solidFill>
              </a:rPr>
              <a:t>WA, *</a:t>
            </a:r>
            <a:r>
              <a:rPr lang="en-AU" sz="3600" dirty="0">
                <a:solidFill>
                  <a:schemeClr val="bg1"/>
                </a:solidFill>
              </a:rPr>
              <a:t>Coordinating principal investigator</a:t>
            </a:r>
          </a:p>
          <a:p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2104" name="Title Placeholder 4">
            <a:extLst>
              <a:ext uri="{FF2B5EF4-FFF2-40B4-BE49-F238E27FC236}">
                <a16:creationId xmlns:a16="http://schemas.microsoft.com/office/drawing/2014/main" id="{07665F0D-D1DF-2A40-AD07-16AB586EC267}"/>
              </a:ext>
            </a:extLst>
          </p:cNvPr>
          <p:cNvSpPr txBox="1">
            <a:spLocks/>
          </p:cNvSpPr>
          <p:nvPr/>
        </p:nvSpPr>
        <p:spPr bwMode="auto">
          <a:xfrm>
            <a:off x="986789" y="1650657"/>
            <a:ext cx="28251152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AU" sz="10600" b="1" dirty="0">
                <a:solidFill>
                  <a:schemeClr val="bg1"/>
                </a:solidFill>
              </a:rPr>
              <a:t>Association of parental thyroid disorders with autism </a:t>
            </a:r>
            <a:r>
              <a:rPr lang="en-AU" sz="10600" b="1" dirty="0" smtClean="0">
                <a:solidFill>
                  <a:schemeClr val="bg1"/>
                </a:solidFill>
              </a:rPr>
              <a:t>spectrum </a:t>
            </a:r>
            <a:r>
              <a:rPr lang="en-AU" sz="10600" b="1" dirty="0">
                <a:solidFill>
                  <a:schemeClr val="bg1"/>
                </a:solidFill>
              </a:rPr>
              <a:t>disorder in children</a:t>
            </a:r>
            <a:endParaRPr lang="en-US" altLang="en-US" sz="10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6850443" y="10104445"/>
            <a:ext cx="16369831" cy="552449"/>
          </a:xfrm>
          <a:prstGeom prst="homePlate">
            <a:avLst/>
          </a:prstGeom>
          <a:solidFill>
            <a:srgbClr val="F1652F"/>
          </a:solidFill>
          <a:ln>
            <a:solidFill>
              <a:srgbClr val="F16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6200" y="8387979"/>
            <a:ext cx="7325042" cy="7502163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929" y="40578720"/>
            <a:ext cx="4138554" cy="1596574"/>
          </a:xfrm>
          <a:prstGeom prst="rect">
            <a:avLst/>
          </a:prstGeom>
          <a:noFill/>
        </p:spPr>
      </p:pic>
      <p:pic>
        <p:nvPicPr>
          <p:cNvPr id="57" name="Picture 5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879" y="40591420"/>
            <a:ext cx="2290989" cy="15561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905207" y="28835943"/>
            <a:ext cx="9826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Figure 3:</a:t>
            </a:r>
            <a:r>
              <a:rPr lang="en-AU" sz="2400" dirty="0"/>
              <a:t> </a:t>
            </a:r>
            <a:r>
              <a:rPr lang="en-AU" sz="2400" dirty="0" smtClean="0"/>
              <a:t>ADOS-CS </a:t>
            </a:r>
            <a:r>
              <a:rPr lang="en-AU" sz="2400" dirty="0"/>
              <a:t>in </a:t>
            </a:r>
            <a:r>
              <a:rPr lang="en-AU" sz="2400" dirty="0" smtClean="0"/>
              <a:t>participants on the spectrum, by </a:t>
            </a:r>
            <a:r>
              <a:rPr lang="en-AU" sz="2400" dirty="0"/>
              <a:t>gender and mother's thyroid status (TD).  Female </a:t>
            </a:r>
            <a:r>
              <a:rPr lang="en-AU" sz="2400" dirty="0" smtClean="0"/>
              <a:t>participants who </a:t>
            </a:r>
            <a:r>
              <a:rPr lang="en-AU" sz="2400" dirty="0"/>
              <a:t>have a mother with TD </a:t>
            </a:r>
            <a:r>
              <a:rPr lang="en-AU" sz="2400" dirty="0" smtClean="0"/>
              <a:t>(F-MTD) show </a:t>
            </a:r>
            <a:r>
              <a:rPr lang="en-AU" sz="2400" dirty="0"/>
              <a:t>a higher ADOS-CS on average than females without </a:t>
            </a:r>
            <a:r>
              <a:rPr lang="en-AU" sz="2400" dirty="0" smtClean="0"/>
              <a:t>(F) (</a:t>
            </a:r>
            <a:r>
              <a:rPr lang="en-AU" sz="2400" dirty="0" smtClean="0">
                <a:solidFill>
                  <a:prstClr val="black"/>
                </a:solidFill>
              </a:rPr>
              <a:t>*p=0.003</a:t>
            </a:r>
            <a:r>
              <a:rPr lang="en-AU" sz="2400" dirty="0" smtClean="0"/>
              <a:t>, mean </a:t>
            </a:r>
            <a:r>
              <a:rPr lang="en-AU" sz="2400" dirty="0"/>
              <a:t>7.9 vs </a:t>
            </a:r>
            <a:r>
              <a:rPr lang="en-AU" sz="2400" dirty="0" smtClean="0"/>
              <a:t>6.5) or </a:t>
            </a:r>
            <a:r>
              <a:rPr lang="en-AU" sz="2400" dirty="0"/>
              <a:t>either male group (means </a:t>
            </a:r>
            <a:r>
              <a:rPr lang="en-AU" sz="2400" dirty="0" smtClean="0"/>
              <a:t>6.9, 6.7 </a:t>
            </a:r>
            <a:r>
              <a:rPr lang="en-AU" sz="2400" dirty="0"/>
              <a:t>for </a:t>
            </a:r>
            <a:r>
              <a:rPr lang="en-AU" sz="2400" dirty="0" smtClean="0"/>
              <a:t>M-MTD </a:t>
            </a:r>
            <a:r>
              <a:rPr lang="en-AU" sz="2400" dirty="0"/>
              <a:t>and </a:t>
            </a:r>
            <a:r>
              <a:rPr lang="en-AU" sz="2400" dirty="0" smtClean="0"/>
              <a:t>M). </a:t>
            </a:r>
            <a:endParaRPr lang="en-AU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49" y="24311469"/>
            <a:ext cx="8153399" cy="14268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15650" y="19964400"/>
            <a:ext cx="83057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dirty="0" smtClean="0">
                <a:solidFill>
                  <a:prstClr val="black"/>
                </a:solidFill>
              </a:rPr>
              <a:t>ADOS Scores and Parental </a:t>
            </a:r>
            <a:r>
              <a:rPr lang="en-AU" sz="3200" b="1" i="1" dirty="0">
                <a:solidFill>
                  <a:prstClr val="black"/>
                </a:solidFill>
              </a:rPr>
              <a:t>Thyroid </a:t>
            </a:r>
            <a:r>
              <a:rPr lang="en-AU" sz="3200" b="1" i="1" dirty="0" smtClean="0">
                <a:solidFill>
                  <a:prstClr val="black"/>
                </a:solidFill>
              </a:rPr>
              <a:t>Status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>
                <a:solidFill>
                  <a:prstClr val="black"/>
                </a:solidFill>
              </a:rPr>
              <a:t>Among participants on the spectrum, those who </a:t>
            </a:r>
            <a:r>
              <a:rPr lang="en-AU" sz="3200" b="1" dirty="0">
                <a:solidFill>
                  <a:prstClr val="black"/>
                </a:solidFill>
              </a:rPr>
              <a:t>had either parent with </a:t>
            </a:r>
            <a:r>
              <a:rPr lang="en-AU" sz="3200" b="1" dirty="0" smtClean="0">
                <a:solidFill>
                  <a:prstClr val="black"/>
                </a:solidFill>
              </a:rPr>
              <a:t>TD were more </a:t>
            </a:r>
            <a:r>
              <a:rPr lang="en-AU" sz="3200" b="1" dirty="0">
                <a:solidFill>
                  <a:prstClr val="black"/>
                </a:solidFill>
              </a:rPr>
              <a:t>likely to have a higher ADOS-CS (</a:t>
            </a:r>
            <a:r>
              <a:rPr lang="en-AU" sz="3200" b="1" dirty="0" smtClean="0">
                <a:solidFill>
                  <a:prstClr val="black"/>
                </a:solidFill>
              </a:rPr>
              <a:t>score&gt;5).</a:t>
            </a:r>
          </a:p>
          <a:p>
            <a:r>
              <a:rPr lang="en-AU" sz="3200" b="1" dirty="0" smtClean="0">
                <a:solidFill>
                  <a:prstClr val="black"/>
                </a:solidFill>
              </a:rPr>
              <a:t>     [OR</a:t>
            </a:r>
            <a:r>
              <a:rPr lang="en-AU" sz="3200" b="1" dirty="0">
                <a:solidFill>
                  <a:prstClr val="black"/>
                </a:solidFill>
              </a:rPr>
              <a:t>: 2.36, 95% CI: 1.27, </a:t>
            </a:r>
            <a:r>
              <a:rPr lang="en-AU" sz="3200" b="1" dirty="0" smtClean="0">
                <a:solidFill>
                  <a:prstClr val="black"/>
                </a:solidFill>
              </a:rPr>
              <a:t>4.38; </a:t>
            </a:r>
            <a:r>
              <a:rPr lang="en-AU" sz="3200" b="1" dirty="0">
                <a:solidFill>
                  <a:prstClr val="black"/>
                </a:solidFill>
              </a:rPr>
              <a:t>Figure </a:t>
            </a:r>
            <a:r>
              <a:rPr lang="en-AU" sz="3200" b="1" dirty="0" smtClean="0">
                <a:solidFill>
                  <a:prstClr val="black"/>
                </a:solidFill>
              </a:rPr>
              <a:t>2]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 smtClean="0">
                <a:solidFill>
                  <a:prstClr val="black"/>
                </a:solidFill>
              </a:rPr>
              <a:t>As </a:t>
            </a:r>
            <a:r>
              <a:rPr lang="en-AU" sz="3200" b="1" dirty="0">
                <a:solidFill>
                  <a:prstClr val="black"/>
                </a:solidFill>
              </a:rPr>
              <a:t>the number of fathers with TD was low, this result may be principally attributed to the mother's thyroid </a:t>
            </a:r>
            <a:r>
              <a:rPr lang="en-AU" sz="3200" b="1" dirty="0" smtClean="0">
                <a:solidFill>
                  <a:prstClr val="black"/>
                </a:solidFill>
              </a:rPr>
              <a:t>status. </a:t>
            </a:r>
            <a:endParaRPr lang="en-AU" sz="3200" b="1" dirty="0">
              <a:solidFill>
                <a:prstClr val="black"/>
              </a:solidFill>
            </a:endParaRPr>
          </a:p>
          <a:p>
            <a:endParaRPr lang="en-AU" sz="3200" b="1" dirty="0" smtClean="0">
              <a:solidFill>
                <a:prstClr val="black"/>
              </a:solidFill>
            </a:endParaRPr>
          </a:p>
          <a:p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>
          <a:xfrm>
            <a:off x="20116198" y="21812607"/>
            <a:ext cx="9454845" cy="7023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26" name="Picture 2" descr="C:\Users\he41177\AppData\Local\Microsoft\Windows\Temporary Internet Files\Content.Outlook\U4OSS27O\Australian-Autism-Biobank-logo_RGB (2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7" y="40591420"/>
            <a:ext cx="5156443" cy="17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 bwMode="auto">
          <a:xfrm>
            <a:off x="2861102" y="25831800"/>
            <a:ext cx="5025598" cy="83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76309"/>
      </p:ext>
    </p:extLst>
  </p:cSld>
  <p:clrMapOvr>
    <a:masterClrMapping/>
  </p:clrMapOvr>
</p:sld>
</file>

<file path=ppt/theme/theme1.xml><?xml version="1.0" encoding="utf-8"?>
<a:theme xmlns:a="http://schemas.openxmlformats.org/drawingml/2006/main" name="helens poster 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B02799768CD498891CA4AE853EE50" ma:contentTypeVersion="18" ma:contentTypeDescription="Create a new document." ma:contentTypeScope="" ma:versionID="e76dd202b7251ca3ec47612a6aec4ed0">
  <xsd:schema xmlns:xsd="http://www.w3.org/2001/XMLSchema" xmlns:xs="http://www.w3.org/2001/XMLSchema" xmlns:p="http://schemas.microsoft.com/office/2006/metadata/properties" xmlns:ns2="3a79b185-7516-4b3b-b994-a48ee1f1702b" xmlns:ns3="0a3e1e66-4699-4592-b6b4-0c594e726dd1" targetNamespace="http://schemas.microsoft.com/office/2006/metadata/properties" ma:root="true" ma:fieldsID="e249ac102bbd3b29b7fb16654f9120a2" ns2:_="" ns3:_="">
    <xsd:import namespace="3a79b185-7516-4b3b-b994-a48ee1f1702b"/>
    <xsd:import namespace="0a3e1e66-4699-4592-b6b4-0c594e726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9b185-7516-4b3b-b994-a48ee1f17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57d758-8af7-4420-b78c-5ee33dce9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e1e66-4699-4592-b6b4-0c594e726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db9791-713e-4d12-9fae-e36f97302413}" ma:internalName="TaxCatchAll" ma:showField="CatchAllData" ma:web="0a3e1e66-4699-4592-b6b4-0c594e726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3e1e66-4699-4592-b6b4-0c594e726dd1" xsi:nil="true"/>
    <lcf76f155ced4ddcb4097134ff3c332f xmlns="3a79b185-7516-4b3b-b994-a48ee1f170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512B52-3354-4586-BE7F-C76C8B89E3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7B6F9-722C-41A9-BE3B-B2888BBC1154}"/>
</file>

<file path=customXml/itemProps3.xml><?xml version="1.0" encoding="utf-8"?>
<ds:datastoreItem xmlns:ds="http://schemas.openxmlformats.org/officeDocument/2006/customXml" ds:itemID="{54AE3C12-9CFA-47BB-A1E1-7A093D52FD9A}">
  <ds:schemaRefs>
    <ds:schemaRef ds:uri="http://schemas.microsoft.com/office/2006/documentManagement/types"/>
    <ds:schemaRef ds:uri="http://schemas.microsoft.com/office/infopath/2007/PartnerControls"/>
    <ds:schemaRef ds:uri="0a3e1e66-4699-4592-b6b4-0c594e726dd1"/>
    <ds:schemaRef ds:uri="http://purl.org/dc/elements/1.1/"/>
    <ds:schemaRef ds:uri="http://schemas.microsoft.com/office/2006/metadata/properties"/>
    <ds:schemaRef ds:uri="3a79b185-7516-4b3b-b994-a48ee1f1702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helens poster </Template>
  <TotalTime>12779</TotalTime>
  <Words>982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MS PGothic</vt:lpstr>
      <vt:lpstr>Arial</vt:lpstr>
      <vt:lpstr>Calibri</vt:lpstr>
      <vt:lpstr>helens poster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SCGH Graphic Designer</dc:creator>
  <cp:lastModifiedBy>Sally Vidler</cp:lastModifiedBy>
  <cp:revision>80</cp:revision>
  <dcterms:created xsi:type="dcterms:W3CDTF">2020-06-03T02:21:27Z</dcterms:created>
  <dcterms:modified xsi:type="dcterms:W3CDTF">2021-09-02T01:29:02Z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0x0101001DCB02799768CD498891CA4AE853EE50</vt:lpwstr>
  </property>
</Properties>
</file>