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ll Ashburner" initials="JA" lastIdx="3" clrIdx="0">
    <p:extLst>
      <p:ext uri="{19B8F6BF-5375-455C-9EA6-DF929625EA0E}">
        <p15:presenceInfo xmlns:p15="http://schemas.microsoft.com/office/powerpoint/2012/main" userId="S-1-5-21-1240048434-3072711220-2481549998-14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752"/>
    <a:srgbClr val="E6E7E8"/>
    <a:srgbClr val="B455A0"/>
    <a:srgbClr val="FFCB05"/>
    <a:srgbClr val="72BF44"/>
    <a:srgbClr val="00C0F3"/>
    <a:srgbClr val="ED1651"/>
    <a:srgbClr val="9900CC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4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92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7F2896-4C1C-1341-8B17-22F989427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6C7F0A-8AC4-6A40-B937-D0083550E9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9825F-D8DB-6D4F-B3CB-FE9AF5F2BC45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2A8457-FD97-3146-AF7B-51AC510359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FBDD23-4486-8041-94B8-219B62176F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55C3F-EB68-3E4D-8F50-81D8DAD13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518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EEA9F-3B51-4DB4-AE4A-91916F942BFF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7232-6E2D-48CA-8B82-E6E496237D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3043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1pPr>
    <a:lvl2pPr marL="521641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2pPr>
    <a:lvl3pPr marL="1043281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3pPr>
    <a:lvl4pPr marL="1564921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4pPr>
    <a:lvl5pPr marL="2086562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5pPr>
    <a:lvl6pPr marL="2608203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6pPr>
    <a:lvl7pPr marL="3129843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7pPr>
    <a:lvl8pPr marL="3651483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8pPr>
    <a:lvl9pPr marL="4173124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41425"/>
            <a:ext cx="23653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0512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970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38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317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434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805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45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652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749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559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457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411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62" y="0"/>
            <a:ext cx="7560000" cy="1942275"/>
          </a:xfrm>
          <a:prstGeom prst="rect">
            <a:avLst/>
          </a:prstGeom>
          <a:solidFill>
            <a:srgbClr val="1D1752"/>
          </a:solidFill>
          <a:ln w="38100">
            <a:noFill/>
          </a:ln>
        </p:spPr>
        <p:txBody>
          <a:bodyPr wrap="square" lIns="457200" tIns="457200" rIns="97200" bIns="50400" rtlCol="0" anchor="t" anchorCtr="0">
            <a:noAutofit/>
          </a:bodyPr>
          <a:lstStyle/>
          <a:p>
            <a:r>
              <a:rPr lang="en-AU" sz="345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Teaching</a:t>
            </a:r>
          </a:p>
          <a:p>
            <a:r>
              <a:rPr lang="en-AU" sz="1600" b="1" dirty="0">
                <a:solidFill>
                  <a:srgbClr val="00C0F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Professional Development</a:t>
            </a:r>
          </a:p>
          <a:p>
            <a:endParaRPr lang="en-AU" sz="3454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2239200"/>
            <a:ext cx="3207542" cy="2600712"/>
          </a:xfrm>
          <a:prstGeom prst="rect">
            <a:avLst/>
          </a:prstGeom>
          <a:noFill/>
        </p:spPr>
        <p:txBody>
          <a:bodyPr wrap="square" lIns="0" rIns="97139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Structured Teaching?</a:t>
            </a:r>
          </a:p>
          <a:p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educational strategy and comprehensive intervention originally designed to support students on the autism spectrum.</a:t>
            </a:r>
          </a:p>
          <a:p>
            <a:endParaRPr lang="en-AU" sz="1100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Teaching provides a </a:t>
            </a:r>
            <a:r>
              <a:rPr lang="en-AU" sz="1100" b="1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systematic approach 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learning and teaching through the: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of learning environment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Routine, structure and visual clarity</a:t>
            </a:r>
          </a:p>
          <a:p>
            <a:endParaRPr lang="en-AU" sz="1100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meets </a:t>
            </a:r>
            <a:r>
              <a:rPr lang="en-AU" sz="1100" b="1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students’ needs 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Individualising materials and methods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individual interests or strengths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4953600"/>
            <a:ext cx="3056290" cy="1513679"/>
          </a:xfrm>
          <a:prstGeom prst="rect">
            <a:avLst/>
          </a:prstGeom>
          <a:noFill/>
        </p:spPr>
        <p:txBody>
          <a:bodyPr wrap="square" lIns="0" rIns="97139" bIns="36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is Structured Teaching used?</a:t>
            </a:r>
            <a:endParaRPr lang="en-AU" sz="1600" dirty="0">
              <a:solidFill>
                <a:srgbClr val="B455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8410" indent="-30841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past, it has mostly been used in special and autism-specific schools.</a:t>
            </a:r>
          </a:p>
          <a:p>
            <a:pPr marL="308410" indent="-30841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project demonstrates ways to use structured teaching approaches in mainstream classrooms</a:t>
            </a:r>
            <a:r>
              <a:rPr lang="en-AU" sz="12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74116" y="2225678"/>
            <a:ext cx="315013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focus of Structured Teaching?</a:t>
            </a:r>
            <a:endParaRPr lang="en-AU" sz="1600" dirty="0">
              <a:solidFill>
                <a:srgbClr val="B455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work with the strengths and interests of each student. This is achieved by:</a:t>
            </a:r>
          </a:p>
          <a:p>
            <a:pPr marL="356374" indent="-356374">
              <a:buAutoNum type="arabicPeriod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Creating a structured and predictable environment.</a:t>
            </a:r>
          </a:p>
          <a:p>
            <a:pPr marL="356374" indent="-356374">
              <a:buAutoNum type="arabicPeriod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Clearly defining tasks and expectations.</a:t>
            </a:r>
          </a:p>
          <a:p>
            <a:pPr marL="356374" indent="-356374">
              <a:buAutoNum type="arabicPeriod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 the classroom to cater for patterns of behaviour of students on the spectrum.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74116" y="4390465"/>
            <a:ext cx="315013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benefits of Structured Teaching?</a:t>
            </a:r>
            <a:endParaRPr lang="en-AU" sz="1600" dirty="0">
              <a:solidFill>
                <a:srgbClr val="B455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students on the autism spectrum, using the elements of visual schedules and work systems can lead to:</a:t>
            </a:r>
          </a:p>
          <a:p>
            <a:pPr marL="267280" indent="-26728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On-task behaviour</a:t>
            </a:r>
          </a:p>
          <a:p>
            <a:pPr marL="267280" indent="-26728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 transitions</a:t>
            </a:r>
          </a:p>
          <a:p>
            <a:pPr marL="267280" indent="-26728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accuracy</a:t>
            </a:r>
          </a:p>
          <a:p>
            <a:pPr marL="267280" indent="-26728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</a:t>
            </a:r>
          </a:p>
          <a:p>
            <a:pPr marL="267280" indent="-26728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teacher prompting</a:t>
            </a:r>
            <a:endParaRPr lang="en-AU" sz="1100" b="1" u="sng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39AA408-E64E-9C4F-9B1A-83A1106F6027}"/>
              </a:ext>
            </a:extLst>
          </p:cNvPr>
          <p:cNvGrpSpPr/>
          <p:nvPr/>
        </p:nvGrpSpPr>
        <p:grpSpPr>
          <a:xfrm>
            <a:off x="457200" y="7020000"/>
            <a:ext cx="2979248" cy="2069102"/>
            <a:chOff x="457200" y="7020000"/>
            <a:chExt cx="2979248" cy="2069102"/>
          </a:xfrm>
        </p:grpSpPr>
        <p:sp>
          <p:nvSpPr>
            <p:cNvPr id="15" name="Rectangle: Rounded Corners 2">
              <a:extLst>
                <a:ext uri="{FF2B5EF4-FFF2-40B4-BE49-F238E27FC236}">
                  <a16:creationId xmlns:a16="http://schemas.microsoft.com/office/drawing/2014/main" id="{2A7D04F7-A0CF-4050-BF7B-E6AB6BF15A17}"/>
                </a:ext>
              </a:extLst>
            </p:cNvPr>
            <p:cNvSpPr/>
            <p:nvPr/>
          </p:nvSpPr>
          <p:spPr>
            <a:xfrm>
              <a:off x="457200" y="7020000"/>
              <a:ext cx="2979248" cy="2069102"/>
            </a:xfrm>
            <a:prstGeom prst="roundRect">
              <a:avLst/>
            </a:prstGeom>
            <a:solidFill>
              <a:srgbClr val="1D17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94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59531" y="7294588"/>
              <a:ext cx="254433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View the presentation ‘Structured Teaching: An Introduction’ to learn more about </a:t>
              </a:r>
              <a:br>
                <a:rPr lang="en-A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A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strategy.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E9C5B27-49FE-7A4B-A22A-828C1C0C0B0C}"/>
              </a:ext>
            </a:extLst>
          </p:cNvPr>
          <p:cNvGrpSpPr/>
          <p:nvPr/>
        </p:nvGrpSpPr>
        <p:grpSpPr>
          <a:xfrm>
            <a:off x="4042865" y="6952354"/>
            <a:ext cx="3306348" cy="2225872"/>
            <a:chOff x="4042865" y="6952354"/>
            <a:chExt cx="3306348" cy="222587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0497" y="6952354"/>
              <a:ext cx="946542" cy="1094728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6393" y="7050252"/>
              <a:ext cx="2202820" cy="992605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5686" y="8193530"/>
              <a:ext cx="844608" cy="92939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865" y="8377553"/>
              <a:ext cx="1088888" cy="666869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0268" y="8229757"/>
              <a:ext cx="853985" cy="948469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62EE86A-A05D-4F4F-9077-A2757B62C089}"/>
              </a:ext>
            </a:extLst>
          </p:cNvPr>
          <p:cNvGrpSpPr/>
          <p:nvPr/>
        </p:nvGrpSpPr>
        <p:grpSpPr>
          <a:xfrm>
            <a:off x="293183" y="9937798"/>
            <a:ext cx="6831070" cy="353531"/>
            <a:chOff x="293183" y="9937798"/>
            <a:chExt cx="6831070" cy="353531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3607" y="9937798"/>
              <a:ext cx="353530" cy="35353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1411" y="9937798"/>
              <a:ext cx="399720" cy="35353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0274" y="9987546"/>
              <a:ext cx="1084704" cy="30378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7866" y="9987547"/>
              <a:ext cx="824551" cy="30378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183" y="9937798"/>
              <a:ext cx="1296277" cy="35353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2CA79103-71F7-8147-B34C-927DC4F85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0442" y="9937798"/>
              <a:ext cx="2133811" cy="3535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6370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-5"/>
            <a:ext cx="7559674" cy="1944000"/>
          </a:xfrm>
          <a:prstGeom prst="rect">
            <a:avLst/>
          </a:prstGeom>
          <a:solidFill>
            <a:srgbClr val="E6E7E8"/>
          </a:solidFill>
          <a:ln w="38100">
            <a:noFill/>
          </a:ln>
        </p:spPr>
        <p:txBody>
          <a:bodyPr wrap="square" lIns="457200" tIns="0" rIns="90000" bIns="0" rtlCol="0" anchor="ctr" anchorCtr="0">
            <a:noAutofit/>
          </a:bodyPr>
          <a:lstStyle/>
          <a:p>
            <a:r>
              <a:rPr lang="en-AU" sz="345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 of Structured Teaching:</a:t>
            </a:r>
            <a:br>
              <a:rPr lang="en-AU" sz="345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45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Checklist for Teachers</a:t>
            </a:r>
          </a:p>
          <a:p>
            <a:r>
              <a:rPr lang="en-AU" sz="16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Professional Development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31337" y="8688033"/>
            <a:ext cx="2242096" cy="1022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11" dirty="0">
                <a:solidFill>
                  <a:schemeClr val="bg1"/>
                </a:solidFill>
              </a:rPr>
              <a:t>View the presentation – </a:t>
            </a:r>
            <a:r>
              <a:rPr lang="en-AU" sz="1511" b="1" dirty="0">
                <a:solidFill>
                  <a:schemeClr val="bg1"/>
                </a:solidFill>
              </a:rPr>
              <a:t>Structured Teaching: </a:t>
            </a:r>
          </a:p>
          <a:p>
            <a:r>
              <a:rPr lang="en-AU" sz="1511" b="1" dirty="0">
                <a:solidFill>
                  <a:schemeClr val="bg1"/>
                </a:solidFill>
              </a:rPr>
              <a:t>An Introduction </a:t>
            </a:r>
            <a:r>
              <a:rPr lang="en-AU" sz="1511" dirty="0">
                <a:solidFill>
                  <a:schemeClr val="bg1"/>
                </a:solidFill>
              </a:rPr>
              <a:t>to learn more about this strategy.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" y="2067435"/>
            <a:ext cx="6691745" cy="65444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1: Physical Structure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¨"/>
            </a:pP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Does the organisation of the classroom minimise auditory and visual distractors?		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¨"/>
            </a:pP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Is the student placed appropriately in the classroom?		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spcBef>
                <a:spcPts val="2400"/>
              </a:spcBef>
            </a:pPr>
            <a:r>
              <a:rPr lang="en-AU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2: Visual Schedules</a:t>
            </a:r>
          </a:p>
          <a:p>
            <a:pPr>
              <a:spcBef>
                <a:spcPts val="300"/>
              </a:spcBef>
            </a:pPr>
            <a:r>
              <a:rPr lang="en-A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the visual information regarding the activity depict:</a:t>
            </a:r>
          </a:p>
          <a:p>
            <a:pPr>
              <a:lnSpc>
                <a:spcPct val="150000"/>
              </a:lnSpc>
            </a:pP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</a:t>
            </a: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What?						</a:t>
            </a:r>
          </a:p>
          <a:p>
            <a:pPr>
              <a:lnSpc>
                <a:spcPct val="150000"/>
              </a:lnSpc>
            </a:pP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</a:t>
            </a: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Where?						</a:t>
            </a:r>
          </a:p>
          <a:p>
            <a:pPr>
              <a:lnSpc>
                <a:spcPct val="150000"/>
              </a:lnSpc>
            </a:pP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</a:t>
            </a: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When?						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>
              <a:spcBef>
                <a:spcPts val="2400"/>
              </a:spcBef>
            </a:pPr>
            <a:r>
              <a:rPr lang="en-AU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3: Work Systems</a:t>
            </a:r>
          </a:p>
          <a:p>
            <a:pPr>
              <a:spcBef>
                <a:spcPts val="300"/>
              </a:spcBef>
            </a:pPr>
            <a:r>
              <a:rPr lang="en-A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the visual information inform:</a:t>
            </a:r>
          </a:p>
          <a:p>
            <a:pPr>
              <a:lnSpc>
                <a:spcPct val="150000"/>
              </a:lnSpc>
            </a:pP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</a:t>
            </a: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to do?					</a:t>
            </a:r>
          </a:p>
          <a:p>
            <a:pPr>
              <a:lnSpc>
                <a:spcPct val="150000"/>
              </a:lnSpc>
            </a:pP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</a:t>
            </a: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to do?					</a:t>
            </a:r>
          </a:p>
          <a:p>
            <a:pPr>
              <a:lnSpc>
                <a:spcPct val="150000"/>
              </a:lnSpc>
            </a:pP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</a:t>
            </a: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the task is finished?				</a:t>
            </a:r>
            <a:endParaRPr lang="en-A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What task to do next?				</a:t>
            </a:r>
            <a:endParaRPr lang="en-AU" sz="12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Bef>
                <a:spcPts val="2400"/>
              </a:spcBef>
            </a:pPr>
            <a:r>
              <a:rPr lang="en-AU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4: Visual Structures</a:t>
            </a:r>
          </a:p>
          <a:p>
            <a:pPr>
              <a:spcBef>
                <a:spcPts val="300"/>
              </a:spcBef>
            </a:pPr>
            <a:r>
              <a:rPr lang="en-A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you used:</a:t>
            </a:r>
          </a:p>
          <a:p>
            <a:pPr>
              <a:lnSpc>
                <a:spcPct val="150000"/>
              </a:lnSpc>
            </a:pP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  </a:t>
            </a: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 clarity (colour coding, highlighting, labelling)?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en-A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  Visual organisation (arrangement of materials and space)?	</a:t>
            </a:r>
          </a:p>
          <a:p>
            <a:pPr>
              <a:lnSpc>
                <a:spcPct val="150000"/>
              </a:lnSpc>
            </a:pPr>
            <a:r>
              <a:rPr lang="en-A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  Visual instructions (clear information on where to start and finish the sequencing of steps)?			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5D3B877-4F18-AE4C-A0FF-25C7C3301B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607" y="9937798"/>
            <a:ext cx="353530" cy="35353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F72C199-88F8-9049-9591-311F5CE568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411" y="9937798"/>
            <a:ext cx="399720" cy="35353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0CDB2CF-6B5D-6F44-A77F-8CEF496988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274" y="9987546"/>
            <a:ext cx="1084704" cy="30378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18C6C76-B5AA-BC45-8AAB-3EA2508BD7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866" y="9987547"/>
            <a:ext cx="824551" cy="30378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CE2C060-E114-5749-AF94-2C0CD727DA9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83" y="9937798"/>
            <a:ext cx="1296277" cy="35353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E961732-378D-994C-8272-1BFBB6A435B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442" y="9937798"/>
            <a:ext cx="2133811" cy="35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1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CB02799768CD498891CA4AE853EE50" ma:contentTypeVersion="10" ma:contentTypeDescription="Create a new document." ma:contentTypeScope="" ma:versionID="b80e246f1fe16582b380853b2b7475ad">
  <xsd:schema xmlns:xsd="http://www.w3.org/2001/XMLSchema" xmlns:xs="http://www.w3.org/2001/XMLSchema" xmlns:p="http://schemas.microsoft.com/office/2006/metadata/properties" xmlns:ns2="3a79b185-7516-4b3b-b994-a48ee1f1702b" xmlns:ns3="0a3e1e66-4699-4592-b6b4-0c594e726dd1" targetNamespace="http://schemas.microsoft.com/office/2006/metadata/properties" ma:root="true" ma:fieldsID="045fa51651c99a520157a655edeaca59" ns2:_="" ns3:_="">
    <xsd:import namespace="3a79b185-7516-4b3b-b994-a48ee1f1702b"/>
    <xsd:import namespace="0a3e1e66-4699-4592-b6b4-0c594e726d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79b185-7516-4b3b-b994-a48ee1f170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3e1e66-4699-4592-b6b4-0c594e726dd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9051E7-0343-49E1-B5B7-6861C627C4F2}"/>
</file>

<file path=customXml/itemProps2.xml><?xml version="1.0" encoding="utf-8"?>
<ds:datastoreItem xmlns:ds="http://schemas.openxmlformats.org/officeDocument/2006/customXml" ds:itemID="{1A73D867-432B-40C1-8DD8-C1655FB5AB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3917C0-24D3-4267-9292-21282E892F1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1667</TotalTime>
  <Words>242</Words>
  <Application>Microsoft Macintosh PowerPoint</Application>
  <PresentationFormat>Custom</PresentationFormat>
  <Paragraphs>52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Callaghan</dc:creator>
  <cp:lastModifiedBy>Leib Leventhal</cp:lastModifiedBy>
  <cp:revision>132</cp:revision>
  <cp:lastPrinted>2018-12-18T22:25:01Z</cp:lastPrinted>
  <dcterms:created xsi:type="dcterms:W3CDTF">2017-10-16T00:03:34Z</dcterms:created>
  <dcterms:modified xsi:type="dcterms:W3CDTF">2018-12-19T05:26:40Z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0x0101001DCB02799768CD498891CA4AE853EE50</vt:lpwstr>
  </property>
</Properties>
</file>