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261" r:id="rId5"/>
    <p:sldId id="260" r:id="rId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752"/>
    <a:srgbClr val="B455A0"/>
    <a:srgbClr val="E6E7E8"/>
    <a:srgbClr val="00C0F3"/>
    <a:srgbClr val="72BF44"/>
    <a:srgbClr val="FFCB05"/>
    <a:srgbClr val="ED1651"/>
    <a:srgbClr val="99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EEA9F-3B51-4DB4-AE4A-91916F942BFF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7232-6E2D-48CA-8B82-E6E496237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3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64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328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92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6562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820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984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5148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3124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77232-6E2D-48CA-8B82-E6E496237D2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39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1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3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16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32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13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7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64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81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6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9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68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53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D8410B-E00D-FF43-9E38-F5FDC5CC2E6B}"/>
              </a:ext>
            </a:extLst>
          </p:cNvPr>
          <p:cNvSpPr/>
          <p:nvPr/>
        </p:nvSpPr>
        <p:spPr>
          <a:xfrm>
            <a:off x="-162" y="1942275"/>
            <a:ext cx="7559837" cy="3403631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2A7D04F7-A0CF-4050-BF7B-E6AB6BF15A17}"/>
              </a:ext>
            </a:extLst>
          </p:cNvPr>
          <p:cNvSpPr/>
          <p:nvPr/>
        </p:nvSpPr>
        <p:spPr>
          <a:xfrm>
            <a:off x="3779835" y="8507042"/>
            <a:ext cx="3523187" cy="1103321"/>
          </a:xfrm>
          <a:prstGeom prst="roundRect">
            <a:avLst/>
          </a:prstGeom>
          <a:solidFill>
            <a:srgbClr val="1D1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24"/>
          </a:p>
        </p:txBody>
      </p:sp>
      <p:sp>
        <p:nvSpPr>
          <p:cNvPr id="16" name="TextBox 15"/>
          <p:cNvSpPr txBox="1"/>
          <p:nvPr/>
        </p:nvSpPr>
        <p:spPr>
          <a:xfrm>
            <a:off x="3932305" y="8585862"/>
            <a:ext cx="26421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the presentation – ‘Structured Teaching:  Visual Schedules’ to learn more about how to assist your students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0221" y="4232261"/>
            <a:ext cx="6832802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lIns="0" rIns="90000" rtlCol="0">
            <a:spAutoFit/>
          </a:bodyPr>
          <a:lstStyle/>
          <a:p>
            <a: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 like you need Visual Schedules in </a:t>
            </a:r>
            <a:b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classroom!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605200"/>
            <a:ext cx="3164850" cy="3893374"/>
          </a:xfrm>
          <a:prstGeom prst="rect">
            <a:avLst/>
          </a:prstGeom>
          <a:noFill/>
        </p:spPr>
        <p:txBody>
          <a:bodyPr wrap="square" lIns="0" tIns="0" bIns="468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Visual Schedules?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Schedules are a visual representation of a </a:t>
            </a:r>
            <a:r>
              <a:rPr lang="en-US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of activities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events.</a:t>
            </a:r>
            <a:endParaRPr lang="en-AU" sz="1100" b="1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Schedules tell students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and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there. 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use Visual Schedules?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Schedules facilitate teaching and learning of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</a:t>
            </a:r>
            <a:r>
              <a:rPr lang="en-US" sz="1100" b="1" dirty="0" err="1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on-task </a:t>
            </a:r>
            <a:r>
              <a:rPr lang="en-US" sz="1100" b="1" dirty="0" err="1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all students and have the potential to support engaging and meaningful learning </a:t>
            </a:r>
            <a:r>
              <a:rPr lang="en-US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classroom.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Visual Schedules suitable for?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Whole-class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one or more students</a:t>
            </a:r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1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821" y="8535230"/>
            <a:ext cx="820022" cy="9906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871421" y="3617125"/>
            <a:ext cx="140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B455A0"/>
                </a:solidFill>
              </a:rPr>
              <a:t>appear </a:t>
            </a:r>
            <a:br>
              <a:rPr lang="en-AU" sz="1400" b="1" dirty="0">
                <a:solidFill>
                  <a:srgbClr val="B455A0"/>
                </a:solidFill>
              </a:rPr>
            </a:br>
            <a:r>
              <a:rPr lang="en-AU" sz="1400" b="1" dirty="0">
                <a:solidFill>
                  <a:srgbClr val="B455A0"/>
                </a:solidFill>
              </a:rPr>
              <a:t>confused?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7199" y="3617125"/>
            <a:ext cx="1375153" cy="49244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b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meltdowns?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202" y="2641270"/>
            <a:ext cx="952485" cy="83664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7819"/>
            <a:ext cx="1045111" cy="12235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16" y="2568998"/>
            <a:ext cx="968443" cy="98118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687" y="2611495"/>
            <a:ext cx="857785" cy="89619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087" y="2471371"/>
            <a:ext cx="856755" cy="117644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185184" y="3617125"/>
            <a:ext cx="1038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B455A0"/>
                </a:solidFill>
              </a:rPr>
              <a:t>annoy </a:t>
            </a:r>
          </a:p>
          <a:p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AU" sz="1400" b="1" dirty="0">
                <a:solidFill>
                  <a:srgbClr val="B455A0"/>
                </a:solidFill>
              </a:rPr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11776" y="3617125"/>
            <a:ext cx="1263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it hard </a:t>
            </a:r>
          </a:p>
          <a:p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transition?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98726" y="3617125"/>
            <a:ext cx="1486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B455A0"/>
                </a:solidFill>
              </a:rPr>
              <a:t>struggle to work </a:t>
            </a:r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  <a:r>
              <a:rPr lang="en-AU" sz="1400" b="1" dirty="0">
                <a:solidFill>
                  <a:srgbClr val="B455A0"/>
                </a:solidFill>
              </a:rPr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CBA328-3E8F-FF42-8BF6-471CE00DCE69}"/>
              </a:ext>
            </a:extLst>
          </p:cNvPr>
          <p:cNvSpPr txBox="1"/>
          <p:nvPr/>
        </p:nvSpPr>
        <p:spPr>
          <a:xfrm>
            <a:off x="-162" y="0"/>
            <a:ext cx="7560000" cy="1942275"/>
          </a:xfrm>
          <a:prstGeom prst="rect">
            <a:avLst/>
          </a:prstGeom>
          <a:solidFill>
            <a:srgbClr val="1D1752"/>
          </a:solidFill>
          <a:ln w="38100">
            <a:noFill/>
          </a:ln>
        </p:spPr>
        <p:txBody>
          <a:bodyPr wrap="square" lIns="457200" tIns="457200" rIns="97200" bIns="50400" rtlCol="0" anchor="t" anchorCtr="0">
            <a:noAutofit/>
          </a:bodyPr>
          <a:lstStyle/>
          <a:p>
            <a:r>
              <a:rPr lang="en-AU" sz="345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Schedules</a:t>
            </a:r>
          </a:p>
          <a:p>
            <a:r>
              <a:rPr lang="en-AU" sz="1600" b="1" dirty="0">
                <a:solidFill>
                  <a:srgbClr val="00C0F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  <a:p>
            <a:endParaRPr lang="en-AU" sz="345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4A1C2-5471-1146-932D-FA77BF88EC13}"/>
              </a:ext>
            </a:extLst>
          </p:cNvPr>
          <p:cNvSpPr txBox="1"/>
          <p:nvPr/>
        </p:nvSpPr>
        <p:spPr>
          <a:xfrm>
            <a:off x="457200" y="2106000"/>
            <a:ext cx="3339376" cy="646331"/>
          </a:xfrm>
          <a:prstGeom prst="rect">
            <a:avLst/>
          </a:prstGeom>
          <a:noFill/>
        </p:spPr>
        <p:txBody>
          <a:bodyPr wrap="none" lIns="0" rIns="90000" rtlCol="0">
            <a:spAutoFit/>
          </a:bodyPr>
          <a:lstStyle/>
          <a:p>
            <a:r>
              <a:rPr lang="en-AU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students who…</a:t>
            </a:r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2A0951-95F7-2242-950B-C27104D4D379}"/>
              </a:ext>
            </a:extLst>
          </p:cNvPr>
          <p:cNvSpPr txBox="1"/>
          <p:nvPr/>
        </p:nvSpPr>
        <p:spPr>
          <a:xfrm>
            <a:off x="3848581" y="5605200"/>
            <a:ext cx="3374887" cy="2824941"/>
          </a:xfrm>
          <a:prstGeom prst="rect">
            <a:avLst/>
          </a:prstGeom>
          <a:noFill/>
        </p:spPr>
        <p:txBody>
          <a:bodyPr wrap="square" lIns="0" tIns="0" bIns="468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should I use Visual Schedules?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Activities/lessons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breaks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days/week/month/year. 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implement Visual Schedules?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your students’ needs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the schedule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schedule</a:t>
            </a:r>
          </a:p>
          <a:p>
            <a:endParaRPr lang="en-AU" sz="11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3EBE20-ACD8-AE44-B6DB-2D929C2C095D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05AF329-9B70-764B-8690-E05396421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1E8B177-C0DD-3641-BCE9-B63E4F460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416D024-5601-E442-8049-498EF080A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9E893ECB-21D4-484F-9C81-F232DC6D1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481831C-4779-EB41-8D11-E9CB6E005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CF30655A-89A9-2541-AD5B-421F1F4B8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561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290804" y="8442398"/>
            <a:ext cx="2077309" cy="95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View the presentation – </a:t>
            </a:r>
            <a:r>
              <a:rPr lang="en-AU" sz="1400" b="1" dirty="0">
                <a:solidFill>
                  <a:schemeClr val="bg1"/>
                </a:solidFill>
              </a:rPr>
              <a:t>Structured Teaching: </a:t>
            </a:r>
          </a:p>
          <a:p>
            <a:r>
              <a:rPr lang="en-AU" sz="1400" b="1" dirty="0">
                <a:solidFill>
                  <a:schemeClr val="bg1"/>
                </a:solidFill>
              </a:rPr>
              <a:t>An Introduction </a:t>
            </a:r>
            <a:r>
              <a:rPr lang="en-AU" sz="1400" dirty="0">
                <a:solidFill>
                  <a:schemeClr val="bg1"/>
                </a:solidFill>
              </a:rPr>
              <a:t>to learn more about this strategy.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181" y="2088708"/>
            <a:ext cx="6772656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Assess Students’ Needs</a:t>
            </a:r>
          </a:p>
          <a:p>
            <a:r>
              <a:rPr lang="en-AU" sz="12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1.A. Choose a time period. Consider: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type of Schedule might your students need to learn how to use in their next educational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placement or environment?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far ahead in the classroom routine do your students need to prepare and plan?	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information do the students need at one time?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time period best suits the needs of your students?</a:t>
            </a:r>
            <a:r>
              <a:rPr lang="en-A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>
              <a:spcBef>
                <a:spcPts val="600"/>
              </a:spcBef>
            </a:pPr>
            <a:r>
              <a:rPr lang="en-AU" sz="12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1.B. Decide on format and location. Consider: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and where in the class routine will the schedule be used? 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will you locate the schedule in your classroom?			</a:t>
            </a:r>
            <a:endParaRPr lang="en-A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schedule be stationary or mobile?	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will you store any resources for your schedule?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the Schedule be made of?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students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schedule?				</a:t>
            </a:r>
          </a:p>
          <a:p>
            <a:pPr>
              <a:spcBef>
                <a:spcPts val="600"/>
              </a:spcBef>
            </a:pPr>
            <a:r>
              <a:rPr lang="en-AU" sz="12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1.C. Determine use and ability. Consider: 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will make changes to the schedule – teacher or student?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students or you </a:t>
            </a:r>
            <a:r>
              <a:rPr lang="en-A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manipulate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schedule?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range of visual literacy skills of your students?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special interests be incorporated into the schedule to draw each students’ attention to the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timetable?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A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Design the Schedule</a:t>
            </a:r>
          </a:p>
          <a:p>
            <a:r>
              <a:rPr lang="en-AU" sz="12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Whole-of-Class Visual Schedule: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easy to view and in a constant location?	</a:t>
            </a:r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area around the schedule free from clutter?</a:t>
            </a:r>
          </a:p>
          <a:p>
            <a:pPr>
              <a:spcBef>
                <a:spcPts val="600"/>
              </a:spcBef>
            </a:pPr>
            <a:r>
              <a:rPr lang="en-AU" sz="12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 Visual Schedule: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enough desk space for the size of the schedule?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student able to assist in designing and individualising his/her schedule?</a:t>
            </a:r>
          </a:p>
          <a:p>
            <a:endParaRPr lang="en-A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Implement the Visual Schedule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introduced the schedule to students?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Have you taught the students how, when and why to use a visual schedule?</a:t>
            </a:r>
          </a:p>
          <a:p>
            <a:pPr marL="171450" indent="-171450">
              <a:buFont typeface="Wingdings" pitchFamily="2" charset="2"/>
              <a:buChar char="¨"/>
            </a:pP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On first use, have you prompted the class to refer to the schedule during transitions, when work is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finished and when changes occur?</a:t>
            </a:r>
          </a:p>
          <a:p>
            <a:pPr marL="171450" indent="-171450">
              <a:buFont typeface="Wingdings" pitchFamily="2" charset="2"/>
              <a:buChar char="¨"/>
            </a:pP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Have you used a regular and consistent transition action for students to refer to the visual schedule</a:t>
            </a:r>
          </a:p>
          <a:p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between activities?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your understanding about visual schedules such that you are able to answer students’ queries?</a:t>
            </a:r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D9C451-A9BB-9F4B-A8AE-240F52154454}"/>
              </a:ext>
            </a:extLst>
          </p:cNvPr>
          <p:cNvSpPr txBox="1"/>
          <p:nvPr/>
        </p:nvSpPr>
        <p:spPr>
          <a:xfrm>
            <a:off x="1" y="-5"/>
            <a:ext cx="7559674" cy="19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txBody>
          <a:bodyPr wrap="square" lIns="457200" tIns="0" rIns="90000" bIns="0" rtlCol="0" anchor="ctr" anchorCtr="0">
            <a:noAutofit/>
          </a:bodyPr>
          <a:lstStyle/>
          <a:p>
            <a:r>
              <a:rPr lang="en-AU" sz="24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Visual Schedules in Classrooms:</a:t>
            </a:r>
          </a:p>
          <a:p>
            <a:r>
              <a:rPr lang="en-AU" sz="24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Checklist for Teachers</a:t>
            </a:r>
          </a:p>
          <a:p>
            <a:r>
              <a:rPr lang="en-AU" sz="16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660F8E-5CB3-C248-A8F4-073A7A58134B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9975F2A-99F1-2D4B-BD46-50B18F741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C5E3FAF-15CE-F54D-BCC4-225576349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282E74E-74CA-4445-9CB8-F01B9CDE4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15388E4-42A1-6C4B-98DA-DC62654B7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F690445-DC77-5F42-85AF-C97AE53EE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681320F-4398-9047-A30A-CC5D72968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719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B02799768CD498891CA4AE853EE50" ma:contentTypeVersion="10" ma:contentTypeDescription="Create a new document." ma:contentTypeScope="" ma:versionID="b80e246f1fe16582b380853b2b7475ad">
  <xsd:schema xmlns:xsd="http://www.w3.org/2001/XMLSchema" xmlns:xs="http://www.w3.org/2001/XMLSchema" xmlns:p="http://schemas.microsoft.com/office/2006/metadata/properties" xmlns:ns2="3a79b185-7516-4b3b-b994-a48ee1f1702b" xmlns:ns3="0a3e1e66-4699-4592-b6b4-0c594e726dd1" targetNamespace="http://schemas.microsoft.com/office/2006/metadata/properties" ma:root="true" ma:fieldsID="045fa51651c99a520157a655edeaca59" ns2:_="" ns3:_="">
    <xsd:import namespace="3a79b185-7516-4b3b-b994-a48ee1f1702b"/>
    <xsd:import namespace="0a3e1e66-4699-4592-b6b4-0c594e726d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b185-7516-4b3b-b994-a48ee1f170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e1e66-4699-4592-b6b4-0c594e726d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6C106-1716-402A-B5BA-21F97C253533}"/>
</file>

<file path=customXml/itemProps2.xml><?xml version="1.0" encoding="utf-8"?>
<ds:datastoreItem xmlns:ds="http://schemas.openxmlformats.org/officeDocument/2006/customXml" ds:itemID="{D10159BD-4DB3-4B36-BBE1-64B9182889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694F7C-00EA-41F7-AD51-EDF5566A8B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248</Words>
  <Application>Microsoft Macintosh PowerPoint</Application>
  <PresentationFormat>Custom</PresentationFormat>
  <Paragraphs>73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Callaghan</dc:creator>
  <cp:lastModifiedBy>Leib Leventhal</cp:lastModifiedBy>
  <cp:revision>82</cp:revision>
  <cp:lastPrinted>2018-01-02T03:50:48Z</cp:lastPrinted>
  <dcterms:created xsi:type="dcterms:W3CDTF">2017-10-16T00:03:34Z</dcterms:created>
  <dcterms:modified xsi:type="dcterms:W3CDTF">2018-12-19T05:27:17Z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0x0101001DCB02799768CD498891CA4AE853EE50</vt:lpwstr>
  </property>
</Properties>
</file>