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notesMasterIdLst>
    <p:notesMasterId r:id="rId7"/>
  </p:notesMasterIdLst>
  <p:sldIdLst>
    <p:sldId id="261" r:id="rId5"/>
    <p:sldId id="260" r:id="rId6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1752"/>
    <a:srgbClr val="B455A0"/>
    <a:srgbClr val="E6E7E8"/>
    <a:srgbClr val="00C0F3"/>
    <a:srgbClr val="72BF44"/>
    <a:srgbClr val="FFCB05"/>
    <a:srgbClr val="ED1651"/>
    <a:srgbClr val="9900CC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364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EEA9F-3B51-4DB4-AE4A-91916F942BFF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41425"/>
            <a:ext cx="23653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77232-6E2D-48CA-8B82-E6E496237D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304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1pPr>
    <a:lvl2pPr marL="521641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2pPr>
    <a:lvl3pPr marL="1043281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3pPr>
    <a:lvl4pPr marL="1564921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4pPr>
    <a:lvl5pPr marL="2086562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5pPr>
    <a:lvl6pPr marL="2608203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6pPr>
    <a:lvl7pPr marL="3129843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7pPr>
    <a:lvl8pPr marL="3651483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8pPr>
    <a:lvl9pPr marL="4173124" algn="l" defTabSz="1043281" rtl="0" eaLnBrk="1" latinLnBrk="0" hangingPunct="1">
      <a:defRPr sz="136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41425"/>
            <a:ext cx="23653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77232-6E2D-48CA-8B82-E6E496237D23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5396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4109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5305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116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2323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6133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3710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064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4816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369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8978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368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3B2A8-0006-4125-8A04-9C15B0F98264}" type="datetimeFigureOut">
              <a:rPr lang="en-AU" smtClean="0"/>
              <a:t>19/12/18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D050A-BBFE-4B2F-8465-9B88E05641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3534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7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D8410B-E00D-FF43-9E38-F5FDC5CC2E6B}"/>
              </a:ext>
            </a:extLst>
          </p:cNvPr>
          <p:cNvSpPr/>
          <p:nvPr/>
        </p:nvSpPr>
        <p:spPr>
          <a:xfrm>
            <a:off x="-162" y="1942275"/>
            <a:ext cx="7559837" cy="3403631"/>
          </a:xfrm>
          <a:prstGeom prst="rect">
            <a:avLst/>
          </a:prstGeom>
          <a:solidFill>
            <a:srgbClr val="E6E7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2">
            <a:extLst>
              <a:ext uri="{FF2B5EF4-FFF2-40B4-BE49-F238E27FC236}">
                <a16:creationId xmlns:a16="http://schemas.microsoft.com/office/drawing/2014/main" id="{2A7D04F7-A0CF-4050-BF7B-E6AB6BF15A17}"/>
              </a:ext>
            </a:extLst>
          </p:cNvPr>
          <p:cNvSpPr/>
          <p:nvPr/>
        </p:nvSpPr>
        <p:spPr>
          <a:xfrm>
            <a:off x="3779835" y="8507042"/>
            <a:ext cx="3523187" cy="1103321"/>
          </a:xfrm>
          <a:prstGeom prst="roundRect">
            <a:avLst/>
          </a:prstGeom>
          <a:solidFill>
            <a:srgbClr val="1D17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724"/>
          </a:p>
        </p:txBody>
      </p:sp>
      <p:sp>
        <p:nvSpPr>
          <p:cNvPr id="16" name="TextBox 15"/>
          <p:cNvSpPr txBox="1"/>
          <p:nvPr/>
        </p:nvSpPr>
        <p:spPr>
          <a:xfrm>
            <a:off x="3932305" y="8585862"/>
            <a:ext cx="264211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 the presentation – ‘Structured Teaching:  Visual Schedules’ to learn more about how to assist your students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0221" y="4232261"/>
            <a:ext cx="6832802" cy="830997"/>
          </a:xfrm>
          <a:prstGeom prst="rect">
            <a:avLst/>
          </a:prstGeom>
          <a:noFill/>
          <a:ln w="38100">
            <a:noFill/>
          </a:ln>
        </p:spPr>
        <p:txBody>
          <a:bodyPr wrap="square" lIns="0" rIns="90000" rtlCol="0">
            <a:spAutoFit/>
          </a:bodyPr>
          <a:lstStyle/>
          <a:p>
            <a:r>
              <a:rPr lang="en-AU" sz="24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Sounds like you need Visual Schedules in </a:t>
            </a:r>
            <a:br>
              <a:rPr lang="en-AU" sz="24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24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classroom!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" y="5605200"/>
            <a:ext cx="3164850" cy="3893374"/>
          </a:xfrm>
          <a:prstGeom prst="rect">
            <a:avLst/>
          </a:prstGeom>
          <a:noFill/>
        </p:spPr>
        <p:txBody>
          <a:bodyPr wrap="square" lIns="0" tIns="0" bIns="468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Visual Schedules?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 Schedules are a visual representation of a </a:t>
            </a:r>
            <a:r>
              <a:rPr lang="en-US" sz="1100" b="1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of activities </a:t>
            </a:r>
            <a:r>
              <a:rPr lang="en-US" sz="11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1100" b="1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events.</a:t>
            </a:r>
            <a:endParaRPr lang="en-AU" sz="1100" b="1" dirty="0">
              <a:solidFill>
                <a:srgbClr val="1D17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 Schedules tell students </a:t>
            </a:r>
            <a:r>
              <a:rPr lang="en-US" sz="11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be and </a:t>
            </a:r>
            <a:r>
              <a:rPr lang="en-US" sz="11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be there. </a:t>
            </a:r>
          </a:p>
          <a:p>
            <a:pPr>
              <a:spcBef>
                <a:spcPts val="900"/>
              </a:spcBef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use Visual Schedules?</a:t>
            </a:r>
          </a:p>
          <a:p>
            <a:pPr>
              <a:spcAft>
                <a:spcPts val="600"/>
              </a:spcAft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 Schedules facilitate teaching and learning of </a:t>
            </a:r>
            <a:r>
              <a:rPr lang="en-US" sz="11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transition </a:t>
            </a:r>
            <a:r>
              <a:rPr lang="en-US" sz="1100" b="1" dirty="0" err="1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behaviours</a:t>
            </a: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11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on-task </a:t>
            </a:r>
            <a:r>
              <a:rPr lang="en-US" sz="1100" b="1" dirty="0" err="1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behaviours</a:t>
            </a: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all students and have the potential to support engaging and meaningful learning </a:t>
            </a:r>
            <a:r>
              <a:rPr lang="en-US" sz="11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classroom.</a:t>
            </a:r>
          </a:p>
          <a:p>
            <a:pPr>
              <a:spcBef>
                <a:spcPts val="900"/>
              </a:spcBef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are Visual Schedules suitable for?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Whole-class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err="1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Individualised</a:t>
            </a: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one or more students</a:t>
            </a:r>
            <a:endParaRPr lang="en-AU" sz="1100" dirty="0">
              <a:solidFill>
                <a:srgbClr val="1D17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1100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821" y="8535230"/>
            <a:ext cx="820022" cy="990662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1871421" y="3617125"/>
            <a:ext cx="1405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rgbClr val="B455A0"/>
                </a:solidFill>
              </a:rPr>
              <a:t>appear </a:t>
            </a:r>
            <a:br>
              <a:rPr lang="en-AU" sz="1400" b="1" dirty="0">
                <a:solidFill>
                  <a:srgbClr val="B455A0"/>
                </a:solidFill>
              </a:rPr>
            </a:br>
            <a:r>
              <a:rPr lang="en-AU" sz="1400" b="1" dirty="0">
                <a:solidFill>
                  <a:srgbClr val="B455A0"/>
                </a:solidFill>
              </a:rPr>
              <a:t>confused?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7199" y="3617125"/>
            <a:ext cx="1375153" cy="492443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AU" sz="13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</a:t>
            </a:r>
            <a:br>
              <a:rPr lang="en-AU" sz="13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3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meltdowns?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202" y="2641270"/>
            <a:ext cx="952485" cy="83664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47819"/>
            <a:ext cx="1045111" cy="122354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616" y="2568998"/>
            <a:ext cx="968443" cy="981186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687" y="2611495"/>
            <a:ext cx="857785" cy="89619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087" y="2471371"/>
            <a:ext cx="856755" cy="1176440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6185184" y="3617125"/>
            <a:ext cx="1038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rgbClr val="B455A0"/>
                </a:solidFill>
              </a:rPr>
              <a:t>annoy </a:t>
            </a:r>
          </a:p>
          <a:p>
            <a:r>
              <a:rPr lang="en-AU" sz="13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en-AU" sz="1400" b="1" dirty="0">
                <a:solidFill>
                  <a:srgbClr val="B455A0"/>
                </a:solidFill>
              </a:rPr>
              <a:t>?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211776" y="3617125"/>
            <a:ext cx="1263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3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it hard </a:t>
            </a:r>
          </a:p>
          <a:p>
            <a:r>
              <a:rPr lang="en-AU" sz="13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transition?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698726" y="3617125"/>
            <a:ext cx="1486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b="1" dirty="0">
                <a:solidFill>
                  <a:srgbClr val="B455A0"/>
                </a:solidFill>
              </a:rPr>
              <a:t>struggle to work </a:t>
            </a:r>
            <a:r>
              <a:rPr lang="en-AU" sz="13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independently</a:t>
            </a:r>
            <a:r>
              <a:rPr lang="en-AU" sz="1400" b="1" dirty="0">
                <a:solidFill>
                  <a:srgbClr val="B455A0"/>
                </a:solidFill>
              </a:rPr>
              <a:t>?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9CBA328-3E8F-FF42-8BF6-471CE00DCE69}"/>
              </a:ext>
            </a:extLst>
          </p:cNvPr>
          <p:cNvSpPr txBox="1"/>
          <p:nvPr/>
        </p:nvSpPr>
        <p:spPr>
          <a:xfrm>
            <a:off x="-162" y="0"/>
            <a:ext cx="7560000" cy="1942275"/>
          </a:xfrm>
          <a:prstGeom prst="rect">
            <a:avLst/>
          </a:prstGeom>
          <a:solidFill>
            <a:srgbClr val="1D1752"/>
          </a:solidFill>
          <a:ln w="38100">
            <a:noFill/>
          </a:ln>
        </p:spPr>
        <p:txBody>
          <a:bodyPr wrap="square" lIns="457200" tIns="457200" rIns="97200" bIns="50400" rtlCol="0" anchor="t" anchorCtr="0">
            <a:noAutofit/>
          </a:bodyPr>
          <a:lstStyle/>
          <a:p>
            <a:r>
              <a:rPr lang="en-AU" sz="3454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 Schedules</a:t>
            </a:r>
          </a:p>
          <a:p>
            <a:r>
              <a:rPr lang="en-AU" sz="1600" b="1" dirty="0">
                <a:solidFill>
                  <a:srgbClr val="00C0F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Professional Development</a:t>
            </a:r>
          </a:p>
          <a:p>
            <a:endParaRPr lang="en-AU" sz="3454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84A1C2-5471-1146-932D-FA77BF88EC13}"/>
              </a:ext>
            </a:extLst>
          </p:cNvPr>
          <p:cNvSpPr txBox="1"/>
          <p:nvPr/>
        </p:nvSpPr>
        <p:spPr>
          <a:xfrm>
            <a:off x="457200" y="2106000"/>
            <a:ext cx="3339376" cy="646331"/>
          </a:xfrm>
          <a:prstGeom prst="rect">
            <a:avLst/>
          </a:prstGeom>
          <a:noFill/>
        </p:spPr>
        <p:txBody>
          <a:bodyPr wrap="none" lIns="0" rIns="90000" rtlCol="0">
            <a:spAutoFit/>
          </a:bodyPr>
          <a:lstStyle/>
          <a:p>
            <a:r>
              <a:rPr lang="en-AU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have students who…</a:t>
            </a:r>
          </a:p>
          <a:p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22A0951-95F7-2242-950B-C27104D4D379}"/>
              </a:ext>
            </a:extLst>
          </p:cNvPr>
          <p:cNvSpPr txBox="1"/>
          <p:nvPr/>
        </p:nvSpPr>
        <p:spPr>
          <a:xfrm>
            <a:off x="3848581" y="5605200"/>
            <a:ext cx="3374887" cy="2824941"/>
          </a:xfrm>
          <a:prstGeom prst="rect">
            <a:avLst/>
          </a:prstGeom>
          <a:noFill/>
        </p:spPr>
        <p:txBody>
          <a:bodyPr wrap="square" lIns="0" tIns="0" bIns="468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should I use Visual Schedules?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Activities/lessons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events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 breaks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days/week/month/year. </a:t>
            </a:r>
          </a:p>
          <a:p>
            <a:pPr>
              <a:spcBef>
                <a:spcPts val="900"/>
              </a:spcBef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I implement Visual Schedules?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 your students’ needs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the schedule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the schedule</a:t>
            </a:r>
          </a:p>
          <a:p>
            <a:endParaRPr lang="en-AU" sz="110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E3EBE20-ACD8-AE44-B6DB-2D929C2C095D}"/>
              </a:ext>
            </a:extLst>
          </p:cNvPr>
          <p:cNvGrpSpPr/>
          <p:nvPr/>
        </p:nvGrpSpPr>
        <p:grpSpPr>
          <a:xfrm>
            <a:off x="293183" y="9937798"/>
            <a:ext cx="6831070" cy="353531"/>
            <a:chOff x="293183" y="9937798"/>
            <a:chExt cx="6831070" cy="353531"/>
          </a:xfrm>
        </p:grpSpPr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D05AF329-9B70-764B-8690-E05396421E5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3607" y="9937798"/>
              <a:ext cx="353530" cy="353530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91E8B177-C0DD-3641-BCE9-B63E4F46061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1411" y="9937798"/>
              <a:ext cx="399720" cy="353530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9416D024-5601-E442-8049-498EF080A81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0274" y="9987546"/>
              <a:ext cx="1084704" cy="303782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9E893ECB-21D4-484F-9C81-F232DC6D1F7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7866" y="9987547"/>
              <a:ext cx="824551" cy="303782"/>
            </a:xfrm>
            <a:prstGeom prst="rect">
              <a:avLst/>
            </a:prstGeom>
          </p:spPr>
        </p:pic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C481831C-4779-EB41-8D11-E9CB6E005A7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183" y="9937798"/>
              <a:ext cx="1296277" cy="353530"/>
            </a:xfrm>
            <a:prstGeom prst="rect">
              <a:avLst/>
            </a:prstGeom>
          </p:spPr>
        </p:pic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CF30655A-89A9-2541-AD5B-421F1F4B86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0442" y="9937798"/>
              <a:ext cx="2133811" cy="3535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55617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4290804" y="8442398"/>
            <a:ext cx="2077309" cy="95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>
                <a:solidFill>
                  <a:schemeClr val="bg1"/>
                </a:solidFill>
              </a:rPr>
              <a:t>View the presentation – </a:t>
            </a:r>
            <a:r>
              <a:rPr lang="en-AU" sz="1400" b="1" dirty="0">
                <a:solidFill>
                  <a:schemeClr val="bg1"/>
                </a:solidFill>
              </a:rPr>
              <a:t>Structured Teaching: </a:t>
            </a:r>
          </a:p>
          <a:p>
            <a:r>
              <a:rPr lang="en-AU" sz="1400" b="1" dirty="0">
                <a:solidFill>
                  <a:schemeClr val="bg1"/>
                </a:solidFill>
              </a:rPr>
              <a:t>An Introduction </a:t>
            </a:r>
            <a:r>
              <a:rPr lang="en-AU" sz="1400" dirty="0">
                <a:solidFill>
                  <a:schemeClr val="bg1"/>
                </a:solidFill>
              </a:rPr>
              <a:t>to learn more about this strategy.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6181" y="2088708"/>
            <a:ext cx="6772656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1: Assess Students’ Needs</a:t>
            </a:r>
          </a:p>
          <a:p>
            <a:r>
              <a:rPr lang="en-AU" sz="12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1.A. Choose a time period. Consider: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type of Schedule might your students need to learn how to use in their next educational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placement or environment?			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far ahead in the classroom routine do your students need to prepare and plan?	</a:t>
            </a:r>
            <a:endParaRPr lang="en-A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information do the students need at one time?			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time period best suits the needs of your students?</a:t>
            </a:r>
            <a:r>
              <a:rPr lang="en-AU" sz="1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pPr>
              <a:spcBef>
                <a:spcPts val="600"/>
              </a:spcBef>
            </a:pPr>
            <a:r>
              <a:rPr lang="en-AU" sz="12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1.B. Decide on format and location. Consider: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and where in the class routine will the schedule be used? 		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will you locate the schedule in your classroom?			</a:t>
            </a:r>
            <a:endParaRPr lang="en-AU" sz="11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the schedule be stationary or mobile?				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will you store any resources for your schedule?			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will the Schedule be made of?</a:t>
            </a: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will students </a:t>
            </a:r>
            <a:r>
              <a:rPr lang="en-AU" sz="1100" i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</a:t>
            </a:r>
            <a:r>
              <a:rPr lang="en-AU" sz="11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the schedule?				</a:t>
            </a:r>
          </a:p>
          <a:p>
            <a:pPr>
              <a:spcBef>
                <a:spcPts val="600"/>
              </a:spcBef>
            </a:pPr>
            <a:r>
              <a:rPr lang="en-AU" sz="12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1.C. Determine use and ability. Consider: 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will make changes to the schedule – teacher or student?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will students or you </a:t>
            </a:r>
            <a:r>
              <a:rPr lang="en-AU" sz="11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manipulate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schedule?			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range of visual literacy skills of your students?			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can special interests be incorporated into the schedule to draw each students’ attention to the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timetable?</a:t>
            </a:r>
            <a:endParaRPr lang="en-A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endParaRPr lang="en-A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2: Design the Schedule</a:t>
            </a:r>
          </a:p>
          <a:p>
            <a:r>
              <a:rPr lang="en-AU" sz="12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Whole-of-Class Visual Schedule: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it easy to view and in a constant location?	</a:t>
            </a:r>
            <a:endParaRPr lang="en-AU" sz="1100" dirty="0">
              <a:solidFill>
                <a:srgbClr val="1D17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area around the schedule free from clutter?</a:t>
            </a:r>
          </a:p>
          <a:p>
            <a:pPr>
              <a:spcBef>
                <a:spcPts val="600"/>
              </a:spcBef>
            </a:pPr>
            <a:r>
              <a:rPr lang="en-AU" sz="12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Individualised Visual Schedule: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there enough desk space for the size of the schedule?</a:t>
            </a:r>
            <a:endParaRPr lang="en-A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student able to assist in designing and individualising his/her schedule?</a:t>
            </a:r>
          </a:p>
          <a:p>
            <a:endParaRPr lang="en-AU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AU" sz="1600" b="1" dirty="0">
                <a:solidFill>
                  <a:srgbClr val="B455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3: Implement the Visual Schedule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you introduced the schedule to students?</a:t>
            </a:r>
            <a:endParaRPr lang="en-A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Have you taught the students how, when and why to use a visual schedule?</a:t>
            </a:r>
          </a:p>
          <a:p>
            <a:pPr marL="171450" indent="-171450">
              <a:buFont typeface="Wingdings" pitchFamily="2" charset="2"/>
              <a:buChar char="¨"/>
            </a:pPr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On first use, have you prompted the class to refer to the schedule during transitions, when work is</a:t>
            </a: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    finished and when changes occur?</a:t>
            </a:r>
          </a:p>
          <a:p>
            <a:pPr marL="171450" indent="-171450">
              <a:buFont typeface="Wingdings" pitchFamily="2" charset="2"/>
              <a:buChar char="¨"/>
            </a:pPr>
            <a:r>
              <a:rPr lang="en-US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Have you used a regular and consistent transition action for students to refer to the visual schedule</a:t>
            </a:r>
          </a:p>
          <a:p>
            <a:r>
              <a:rPr lang="en-US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between activities?</a:t>
            </a:r>
            <a:endParaRPr lang="en-AU" sz="11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AU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   </a:t>
            </a:r>
            <a:r>
              <a:rPr lang="en-US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your understanding about visual schedules such that you are able to answer students’ queries?</a:t>
            </a:r>
            <a:endParaRPr lang="en-AU" sz="1100" dirty="0">
              <a:solidFill>
                <a:srgbClr val="1D17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D9C451-A9BB-9F4B-A8AE-240F52154454}"/>
              </a:ext>
            </a:extLst>
          </p:cNvPr>
          <p:cNvSpPr txBox="1"/>
          <p:nvPr/>
        </p:nvSpPr>
        <p:spPr>
          <a:xfrm>
            <a:off x="1" y="-5"/>
            <a:ext cx="7559674" cy="194400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noFill/>
          </a:ln>
        </p:spPr>
        <p:txBody>
          <a:bodyPr wrap="square" lIns="457200" tIns="0" rIns="90000" bIns="0" rtlCol="0" anchor="ctr" anchorCtr="0">
            <a:noAutofit/>
          </a:bodyPr>
          <a:lstStyle/>
          <a:p>
            <a:r>
              <a:rPr lang="en-AU" sz="24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Visual Schedules in Classrooms:</a:t>
            </a:r>
          </a:p>
          <a:p>
            <a:r>
              <a:rPr lang="en-AU" sz="2400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Checklist for Teachers</a:t>
            </a:r>
          </a:p>
          <a:p>
            <a:r>
              <a:rPr lang="en-AU" sz="1600" b="1" dirty="0">
                <a:solidFill>
                  <a:srgbClr val="1D17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Professional Development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8660F8E-5CB3-C248-A8F4-073A7A58134B}"/>
              </a:ext>
            </a:extLst>
          </p:cNvPr>
          <p:cNvGrpSpPr/>
          <p:nvPr/>
        </p:nvGrpSpPr>
        <p:grpSpPr>
          <a:xfrm>
            <a:off x="293183" y="9937798"/>
            <a:ext cx="6831070" cy="353531"/>
            <a:chOff x="293183" y="9937798"/>
            <a:chExt cx="6831070" cy="353531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99975F2A-99F1-2D4B-BD46-50B18F7418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3607" y="9937798"/>
              <a:ext cx="353530" cy="353530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CC5E3FAF-15CE-F54D-BCC4-2255763491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1411" y="9937798"/>
              <a:ext cx="399720" cy="35353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1282E74E-74CA-4445-9CB8-F01B9CDE4F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0274" y="9987546"/>
              <a:ext cx="1084704" cy="303782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C15388E4-42A1-6C4B-98DA-DC62654B71D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7866" y="9987547"/>
              <a:ext cx="824551" cy="303782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DF690445-DC77-5F42-85AF-C97AE53EE90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183" y="9937798"/>
              <a:ext cx="1296277" cy="353530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D681320F-4398-9047-A30A-CC5D7296832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90442" y="9937798"/>
              <a:ext cx="2133811" cy="3535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67197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CB02799768CD498891CA4AE853EE50" ma:contentTypeVersion="10" ma:contentTypeDescription="Create a new document." ma:contentTypeScope="" ma:versionID="b80e246f1fe16582b380853b2b7475ad">
  <xsd:schema xmlns:xsd="http://www.w3.org/2001/XMLSchema" xmlns:xs="http://www.w3.org/2001/XMLSchema" xmlns:p="http://schemas.microsoft.com/office/2006/metadata/properties" xmlns:ns2="3a79b185-7516-4b3b-b994-a48ee1f1702b" xmlns:ns3="0a3e1e66-4699-4592-b6b4-0c594e726dd1" targetNamespace="http://schemas.microsoft.com/office/2006/metadata/properties" ma:root="true" ma:fieldsID="045fa51651c99a520157a655edeaca59" ns2:_="" ns3:_="">
    <xsd:import namespace="3a79b185-7516-4b3b-b994-a48ee1f1702b"/>
    <xsd:import namespace="0a3e1e66-4699-4592-b6b4-0c594e726d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79b185-7516-4b3b-b994-a48ee1f170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3e1e66-4699-4592-b6b4-0c594e726dd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A6C106-1716-402A-B5BA-21F97C253533}"/>
</file>

<file path=customXml/itemProps2.xml><?xml version="1.0" encoding="utf-8"?>
<ds:datastoreItem xmlns:ds="http://schemas.openxmlformats.org/officeDocument/2006/customXml" ds:itemID="{D10159BD-4DB3-4B36-BBE1-64B9182889D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694F7C-00EA-41F7-AD51-EDF5566A8B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473</TotalTime>
  <Words>248</Words>
  <Application>Microsoft Macintosh PowerPoint</Application>
  <PresentationFormat>Custom</PresentationFormat>
  <Paragraphs>73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Callaghan</dc:creator>
  <cp:lastModifiedBy>Leib Leventhal</cp:lastModifiedBy>
  <cp:revision>82</cp:revision>
  <cp:lastPrinted>2018-01-02T03:50:48Z</cp:lastPrinted>
  <dcterms:created xsi:type="dcterms:W3CDTF">2017-10-16T00:03:34Z</dcterms:created>
  <dcterms:modified xsi:type="dcterms:W3CDTF">2018-12-19T05:27:17Z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0x0101001DCB02799768CD498891CA4AE853EE50</vt:lpwstr>
  </property>
</Properties>
</file>